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87" r:id="rId3"/>
    <p:sldMasterId id="2147483703" r:id="rId4"/>
    <p:sldMasterId id="2147483719" r:id="rId5"/>
    <p:sldMasterId id="2147483751" r:id="rId6"/>
    <p:sldMasterId id="2147483767" r:id="rId7"/>
    <p:sldMasterId id="2147483783" r:id="rId8"/>
    <p:sldMasterId id="2147483799" r:id="rId9"/>
    <p:sldMasterId id="2147483815" r:id="rId10"/>
  </p:sldMasterIdLst>
  <p:notesMasterIdLst>
    <p:notesMasterId r:id="rId30"/>
  </p:notesMasterIdLst>
  <p:sldIdLst>
    <p:sldId id="256" r:id="rId11"/>
    <p:sldId id="257" r:id="rId12"/>
    <p:sldId id="268" r:id="rId13"/>
    <p:sldId id="269" r:id="rId14"/>
    <p:sldId id="270" r:id="rId15"/>
    <p:sldId id="259" r:id="rId16"/>
    <p:sldId id="260" r:id="rId17"/>
    <p:sldId id="271" r:id="rId18"/>
    <p:sldId id="261" r:id="rId19"/>
    <p:sldId id="262" r:id="rId20"/>
    <p:sldId id="263" r:id="rId21"/>
    <p:sldId id="264" r:id="rId22"/>
    <p:sldId id="265" r:id="rId23"/>
    <p:sldId id="266" r:id="rId24"/>
    <p:sldId id="272" r:id="rId25"/>
    <p:sldId id="273" r:id="rId26"/>
    <p:sldId id="274" r:id="rId27"/>
    <p:sldId id="275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16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5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785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57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4437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202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73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9945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27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3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535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0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597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089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774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22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284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186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6835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93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1765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72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2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14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44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913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90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4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616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0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53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6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7443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334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993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861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0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37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640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92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0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31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593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46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19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933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187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77600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892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92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3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5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2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0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31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98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08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19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9816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26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2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724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1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79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3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5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9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73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9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6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3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5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81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9524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7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8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204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23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0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3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75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25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45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3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0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02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2031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74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291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3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7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87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09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90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86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0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09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42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15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8700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2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81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789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2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86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1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59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90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9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57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65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91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69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5694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37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1666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42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492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245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491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649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753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34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934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2016.09.13.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8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3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2016.09.13.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660399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KÖFOP-2.1.2-VEKOP-15- 2016-00001 </a:t>
            </a:r>
            <a:b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kormányzást megalapozó közszolgálat-fejlesztés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880" y="2996952"/>
            <a:ext cx="6400800" cy="1296144"/>
          </a:xfrm>
        </p:spPr>
        <p:txBody>
          <a:bodyPr>
            <a:normAutofit fontScale="25000" lnSpcReduction="20000"/>
          </a:bodyPr>
          <a:lstStyle/>
          <a:p>
            <a:r>
              <a:rPr lang="hu-HU" altLang="hu-HU" sz="1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„AZ EMBER ANNYIT ÉR, AMENNYIT HASZNÁL”</a:t>
            </a:r>
          </a:p>
          <a:p>
            <a:endParaRPr lang="hu-HU" altLang="hu-HU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u-HU" altLang="hu-HU" sz="1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altLang="hu-H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Kiss György</a:t>
            </a:r>
            <a:endParaRPr lang="hu-HU" altLang="hu-HU" sz="9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210"/>
            <a:ext cx="4131568" cy="926976"/>
          </a:xfrm>
        </p:spPr>
        <p:txBody>
          <a:bodyPr/>
          <a:lstStyle/>
          <a:p>
            <a:r>
              <a:rPr lang="hu-HU" sz="2400" dirty="0" smtClean="0"/>
              <a:t>II. A FOGLALKOZTATÁS És az állami szabályozás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141277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munkaerő, mint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közjogi szabályozás tárgya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lehet vagy egyenesen kell-e szabályozni a piacot?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gazdaság teljesítésétől és a politikai szándéktól függ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új foglalkoztatási, foglalkozási módszerek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minden borul, ami a foglalkoztatáshoz tartozik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klasszikus foglalkoztatás végének kezdete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világjelenség, egyelőre válasz nélkül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az állami beavatkozás dilemmái (lásd: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 	 			 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jelenség)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1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210"/>
            <a:ext cx="4131568" cy="926976"/>
          </a:xfrm>
        </p:spPr>
        <p:txBody>
          <a:bodyPr/>
          <a:lstStyle/>
          <a:p>
            <a:r>
              <a:rPr lang="hu-HU" sz="2400" dirty="0" smtClean="0"/>
              <a:t>III. A munka értékelése az alaptörvényben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484784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„Valljuk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 közösség erejének és minden ember becsületének alapja a munka, az emberi szellem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teljesítménye”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„közösség” értelmezése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munka depolitizálása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„becsület” értelmezése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 a becsület fogalma?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köthető-e (csak) a munkához?</a:t>
            </a:r>
          </a:p>
          <a:p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munka és a méltóság kapcsolata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9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210"/>
            <a:ext cx="4131568" cy="926976"/>
          </a:xfrm>
        </p:spPr>
        <p:txBody>
          <a:bodyPr/>
          <a:lstStyle/>
          <a:p>
            <a:r>
              <a:rPr lang="hu-HU" sz="2400" dirty="0" smtClean="0"/>
              <a:t>III. A munka értékelése az alaptörvényben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44243" y="1225689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XII. cikk (1) Mindenkinek joga van </a:t>
            </a: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 és a foglalkozás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 megválasztásához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valamint a vállalkozáshoz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két jog közötti különbség [ld. XII. cikk (2) bekezdését]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XII. cikk (1) Képességeinek és lehetőségeinek megfelelő munkavégzéssel mindenki köteles hozzájárulni a közösség gyarapodásához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XII. cikk (2) Magyarország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törekszik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megteremteni annak feltételeit, hogy minden munkaképes ember,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dolgozni akar,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dolgozhasson.</a:t>
            </a:r>
          </a:p>
          <a:p>
            <a:pPr algn="just"/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210"/>
            <a:ext cx="4131568" cy="926976"/>
          </a:xfrm>
        </p:spPr>
        <p:txBody>
          <a:bodyPr/>
          <a:lstStyle/>
          <a:p>
            <a:r>
              <a:rPr lang="hu-HU" sz="2400" dirty="0" smtClean="0"/>
              <a:t>III. A munka értékelése az alaptörvényben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1628800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Olasz Köztársaság Alkotmánya</a:t>
            </a:r>
          </a:p>
          <a:p>
            <a:pPr algn="just"/>
            <a:endParaRPr lang="hu-H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cikk (1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Köztársaság elismeri minden állampolgár munkához való jogát és előmozdítja </a:t>
            </a:r>
            <a:r>
              <a:rPr lang="hu-HU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(promuove)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azokat a feltételeket, amelyek ténylegessé tehetik ezt a jogát. </a:t>
            </a:r>
            <a:endParaRPr lang="hu-H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 (2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állampolgár kötelessége, hogy saját lehetőségei és választása szerint olyan munkát folytasson, amely elősegíti a társadalom anyagi és szellemi fejlődését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 (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Köztársaság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feladata 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(compito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megszüntesse 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(rimuovere)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azokat </a:t>
            </a: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gazdasági és társadalmi akadályokat, amelyek lényegesen korlátozva az állampolgárok egyenlőségét és szabadságát, meggátolják a személyiség kiteljesedését és minden munkavállaló tényleges részvételét az ország politikai, gazdasági és társadalmi </a:t>
            </a:r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életében. </a:t>
            </a:r>
            <a:endParaRPr lang="en-GB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7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412776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Széll Kálmán Terv – Magyar Munka Terv</a:t>
            </a:r>
          </a:p>
          <a:p>
            <a:pPr algn="just"/>
            <a:endParaRPr lang="hu-H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Kiindulás: </a:t>
            </a:r>
          </a:p>
          <a:p>
            <a:pPr algn="just"/>
            <a:endParaRPr lang="hu-H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foglalkoztatás nemzetközi viszonylatban kirívóan 		  alacsony szintje</a:t>
            </a:r>
          </a:p>
          <a:p>
            <a:pPr algn="just"/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24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munkaerőpiac rugalmatlan</a:t>
            </a:r>
          </a:p>
          <a:p>
            <a:pPr algn="just"/>
            <a:endParaRPr lang="hu-H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munkaerő versenyképtelen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260648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A MUNKA ÉRTÉKELÉSE A KORMÁNY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POLITIKÁJÁBAN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5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268760"/>
            <a:ext cx="84969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Közjogi beavatkozások:</a:t>
            </a:r>
          </a:p>
          <a:p>
            <a:pPr algn="just"/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Flt. - képzések elősegítése 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- foglalkoztatás bővítését szolgáló támogatások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- álláskeresők vállalkozóvá válását elősegítő támogatás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- munkahelyteremtés és munkahelymegőrzés 					           támogatása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- munkaerő-piaci programok támogatása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- egyes általánostól eltérő foglalkoztatási formák 					    támogatása</a:t>
            </a: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Közfoglalkoztatás: 2011. évi CVI. törvény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rendteremtő egyben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több országban hosszabb-kevesebb ideig alkalmazzák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eredménye felemás</a:t>
            </a: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Hiányzik: a foglalkoztatás általános költségeinek átgondolása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18864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KÖZJOGI BEAVATKOZÁS ÉS </a:t>
            </a:r>
          </a:p>
          <a:p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MAGÁNJOGI MECHANIZMUSOK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412776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Magánjogi mechanizmusok:</a:t>
            </a:r>
          </a:p>
          <a:p>
            <a:pPr algn="just"/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Mt.: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szerződés dominanciájára épül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- ösztönzi a kollektív megállapodásokat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- a munkajogi szabályozórendszer mégis idegen a 					     szerződések világától, olyan önálló intézményi 					     megoldásokra törekszik, amelyek eddig sem váltak be 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Hiányzik: - a munkavállalói jogállásvédelem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- a kollektív munkajog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- a szerződésben rejlő rugalmasság</a:t>
            </a: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18864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KÖZJOGI BEAVATKOZÁS ÉS </a:t>
            </a:r>
          </a:p>
          <a:p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MAGÁNJOGI MECHANIZMUSOK</a:t>
            </a: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1412776"/>
            <a:ext cx="84969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Kiindulópont: 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felek eltérő érdeke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munkáltató: saját stabilitásának folyamatos biztosítása</a:t>
            </a:r>
          </a:p>
          <a:p>
            <a:pPr algn="just"/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munkavállaló: általános egzisztenciájának folyamatos 				  fenntartása</a:t>
            </a: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hagyományos közjogi megoldások időlegessége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hagyományos munkajogi szabályok 			 			  rugalmatlansága</a:t>
            </a: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EGY LEHETSÉGES MEGOLDÁS</a:t>
            </a:r>
          </a:p>
        </p:txBody>
      </p:sp>
    </p:spTree>
    <p:extLst>
      <p:ext uri="{BB962C8B-B14F-4D97-AF65-F5344CB8AC3E}">
        <p14:creationId xmlns:p14="http://schemas.microsoft.com/office/powerpoint/2010/main" val="17231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1412776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Cél: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 társadalmi elismertségének növelése</a:t>
            </a: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új munka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lehetőségek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kialakítása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social contract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basis of the 					 	  privatautonomy</a:t>
            </a:r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egy új jogállásvédelem kimunkálása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hosszú távú kölcsönös alkalmazkodás a változó 			  körülményekhez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18864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EGY LEHETSÉGES MEGOLDÁS</a:t>
            </a:r>
          </a:p>
        </p:txBody>
      </p:sp>
    </p:spTree>
    <p:extLst>
      <p:ext uri="{BB962C8B-B14F-4D97-AF65-F5344CB8AC3E}">
        <p14:creationId xmlns:p14="http://schemas.microsoft.com/office/powerpoint/2010/main" val="1180306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57200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 a társadalmi együttélésben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antik társadalmak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feudális társadalom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klasszikus kapitalista társadalom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az állami intervenció kora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jóléti társadalom [a szociális(?) állam]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szocialista társadalom 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</a:t>
            </a:r>
            <a:br>
              <a:rPr lang="hu-HU" sz="2400" dirty="0" smtClean="0"/>
            </a:br>
            <a:r>
              <a:rPr lang="hu-HU" sz="2400" dirty="0" smtClean="0"/>
              <a:t>antik gyökerek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62880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 a mai ember számára materiálisan és morálisan a társadalmi felemelkedés alapja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szociális igény hiánya versus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otium</a:t>
            </a:r>
          </a:p>
          <a:p>
            <a:pPr algn="just"/>
            <a:endParaRPr lang="hu-H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munkára nincs egységes kifejezés: 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labor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negotium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operae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opus</a:t>
            </a:r>
          </a:p>
          <a:p>
            <a:pPr algn="just"/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locare									Operas suas locare</a:t>
            </a:r>
          </a:p>
        </p:txBody>
      </p:sp>
    </p:spTree>
    <p:extLst>
      <p:ext uri="{BB962C8B-B14F-4D97-AF65-F5344CB8AC3E}">
        <p14:creationId xmlns:p14="http://schemas.microsoft.com/office/powerpoint/2010/main" val="415616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028" y="4800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</a:t>
            </a:r>
            <a:br>
              <a:rPr lang="hu-HU" sz="2400" dirty="0" smtClean="0"/>
            </a:br>
            <a:r>
              <a:rPr lang="hu-HU" sz="2400" dirty="0" smtClean="0"/>
              <a:t>feudalizmus, státusviszonyok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148478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Herbert Sumner Maine: Ancient Law (1861)</a:t>
            </a:r>
          </a:p>
          <a:p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mit jelent a státusz</a:t>
            </a:r>
          </a:p>
          <a:p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hűbéres rendszer-társadalom (jobbágyság)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cselédszerződés</a:t>
            </a:r>
          </a:p>
          <a:p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céh</a:t>
            </a:r>
          </a:p>
          <a:p>
            <a:endParaRPr lang="hu-H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kollektív munkavégzés - bányamunkásság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028" y="4800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</a:t>
            </a:r>
            <a:br>
              <a:rPr lang="hu-HU" sz="2400" dirty="0" smtClean="0"/>
            </a:br>
            <a:r>
              <a:rPr lang="hu-HU" sz="2400" dirty="0" smtClean="0"/>
              <a:t>a szerződéses liberalizmus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148478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Somló Bódog: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laissez-faire kora pusztán rövidke intervallum, amely igazán nem egyéb, mint futólagos átmenet a szabályozásnak egy tökéletlenebb módjáról, annak egy tökéletesebb módjára”</a:t>
            </a:r>
          </a:p>
          <a:p>
            <a:endParaRPr lang="hu-H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dit contractuel dit juste</a:t>
            </a:r>
            <a:endParaRPr lang="hu-H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szerződés az egyenlőségre alapoz, de kiknek az egyenlőségére?</a:t>
            </a:r>
          </a:p>
          <a:p>
            <a:pPr algn="just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(Havighurst az erősek és a gyengék egyenlőségéről)</a:t>
            </a:r>
          </a:p>
          <a:p>
            <a:pPr algn="just"/>
            <a:endParaRPr lang="hu-H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kodifikációk: visszatérés a bérlethez</a:t>
            </a: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420" y="149887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 ÉS A SZOCIÁLIS JOGOKRÓL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39906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 felemás emancipációja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</a:t>
            </a:r>
            <a:r>
              <a:rPr lang="de-DE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„Geben Sie dem Arbeiter das Recht auf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</a:t>
            </a:r>
            <a:r>
              <a:rPr lang="de-DE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r>
              <a:rPr lang="de-DE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solange er gesund </a:t>
            </a:r>
            <a:r>
              <a:rPr lang="de-DE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ist,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sichern </a:t>
            </a:r>
            <a:r>
              <a:rPr lang="de-DE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ihm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 	  </a:t>
            </a:r>
            <a:r>
              <a:rPr lang="de-DE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</a:t>
            </a:r>
            <a:r>
              <a:rPr lang="de-DE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wenn er krank ist, sichern Sie ihm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	 		  </a:t>
            </a:r>
            <a:r>
              <a:rPr lang="de-DE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</a:t>
            </a:r>
            <a:r>
              <a:rPr lang="de-DE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wenn er Alt ist</a:t>
            </a:r>
            <a:r>
              <a:rPr lang="de-DE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hu-H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az első „szocialista” alkotmányok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mexikói alkotmány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eimari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lkotmány</a:t>
            </a:r>
          </a:p>
          <a:p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kijózanodás</a:t>
            </a:r>
          </a:p>
          <a:p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420" y="0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  A SZOCIÁLIS JOGÁLLAM ESZMÉJE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21328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Jogállam vagy szociális állam?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mi a kérdés alapja?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jogállam</a:t>
            </a:r>
          </a:p>
          <a:p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szociális állam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gazdasági jogok </a:t>
            </a:r>
            <a:r>
              <a:rPr lang="hu-H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szociális jogok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1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420" y="0"/>
            <a:ext cx="4131568" cy="926976"/>
          </a:xfrm>
        </p:spPr>
        <p:txBody>
          <a:bodyPr/>
          <a:lstStyle/>
          <a:p>
            <a:r>
              <a:rPr lang="hu-HU" sz="2400" dirty="0" smtClean="0"/>
              <a:t>I. A munkáról  A  szocialista felfogás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1361" y="1445568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 politizálása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dolgozó nép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társadalmi rend alapja a munka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kié a hatalom?</a:t>
            </a:r>
          </a:p>
          <a:p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1951. évi 7. tvr. tartalma és szelleme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munkáltató feladatai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munkavállaló munkavállalási kényszere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munkavállaló röghöz kötése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 enyhülés, de a piac hiánya miatt érdemi változás nincs</a:t>
            </a:r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4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420" y="149887"/>
            <a:ext cx="4131568" cy="926976"/>
          </a:xfrm>
        </p:spPr>
        <p:txBody>
          <a:bodyPr/>
          <a:lstStyle/>
          <a:p>
            <a:r>
              <a:rPr lang="hu-HU" sz="2400" dirty="0" smtClean="0"/>
              <a:t>II. A FOGLALKOZTATÁS ÉS A MUNKAERŐPIAC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412776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munkaerő, mint piaci érték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mi a kérdés alapja?</a:t>
            </a: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gazdaság igényeitől függ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a munkaerő képességeitől függ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munkaerő értékesülése szerződéses alapon</a:t>
            </a: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Havighurst az erősek egyenlőségéről</a:t>
            </a:r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kétfajta szerződés és a </a:t>
            </a:r>
            <a:r>
              <a:rPr lang="hu-H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of right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teóriája</a:t>
            </a:r>
          </a:p>
          <a:p>
            <a:endParaRPr lang="hu-H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 munkaerő kollektív dimenziói, mint a piacot 	 			  deformáló(?) tényező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3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416</Words>
  <Application>Microsoft Office PowerPoint</Application>
  <PresentationFormat>Diavetítés a képernyőre (4:3 oldalarány)</PresentationFormat>
  <Paragraphs>239</Paragraphs>
  <Slides>19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10</vt:i4>
      </vt:variant>
      <vt:variant>
        <vt:lpstr>Diacímek</vt:lpstr>
      </vt:variant>
      <vt:variant>
        <vt:i4>19</vt:i4>
      </vt:variant>
    </vt:vector>
  </HeadingPairs>
  <TitlesOfParts>
    <vt:vector size="29" baseType="lpstr">
      <vt:lpstr>Office-téma</vt:lpstr>
      <vt:lpstr>1_Office-téma</vt:lpstr>
      <vt:lpstr>2_Office-téma</vt:lpstr>
      <vt:lpstr>3_Office-téma</vt:lpstr>
      <vt:lpstr>4_Office-téma</vt:lpstr>
      <vt:lpstr>6_Office-téma</vt:lpstr>
      <vt:lpstr>7_Office-téma</vt:lpstr>
      <vt:lpstr>8_Office-téma</vt:lpstr>
      <vt:lpstr>5_Office-téma</vt:lpstr>
      <vt:lpstr>9_Office-téma</vt:lpstr>
      <vt:lpstr>KÖFOP-2.1.2-VEKOP-15- 2016-00001  A jó kormányzást megalapozó közszolgálat-fejlesztés</vt:lpstr>
      <vt:lpstr>I. A munkáról</vt:lpstr>
      <vt:lpstr>I. A munkáról antik gyökerek</vt:lpstr>
      <vt:lpstr>I. A munkáról feudalizmus, státusviszonyok</vt:lpstr>
      <vt:lpstr>I. A munkáról a szerződéses liberalizmus</vt:lpstr>
      <vt:lpstr>I. A munkáról ÉS A SZOCIÁLIS JOGOKRÓL</vt:lpstr>
      <vt:lpstr>I. A munkáról  A SZOCIÁLIS JOGÁLLAM ESZMÉJE</vt:lpstr>
      <vt:lpstr>I. A munkáról  A  szocialista felfogás</vt:lpstr>
      <vt:lpstr>II. A FOGLALKOZTATÁS ÉS A MUNKAERŐPIAC</vt:lpstr>
      <vt:lpstr>II. A FOGLALKOZTATÁS És az állami szabályozás</vt:lpstr>
      <vt:lpstr>III. A munka értékelése az alaptörvényben</vt:lpstr>
      <vt:lpstr>III. A munka értékelése az alaptörvényben</vt:lpstr>
      <vt:lpstr>III. A munka értékelése az alaptörvényben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egeresiz</cp:lastModifiedBy>
  <cp:revision>78</cp:revision>
  <dcterms:created xsi:type="dcterms:W3CDTF">2014-03-03T11:13:53Z</dcterms:created>
  <dcterms:modified xsi:type="dcterms:W3CDTF">2016-09-13T14:24:40Z</dcterms:modified>
</cp:coreProperties>
</file>