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80" r:id="rId4"/>
    <p:sldId id="289" r:id="rId5"/>
    <p:sldId id="267" r:id="rId6"/>
    <p:sldId id="285" r:id="rId7"/>
    <p:sldId id="268" r:id="rId8"/>
    <p:sldId id="286" r:id="rId9"/>
    <p:sldId id="291" r:id="rId10"/>
    <p:sldId id="292" r:id="rId11"/>
    <p:sldId id="284" r:id="rId12"/>
    <p:sldId id="274" r:id="rId13"/>
    <p:sldId id="276" r:id="rId14"/>
    <p:sldId id="277" r:id="rId15"/>
    <p:sldId id="273" r:id="rId16"/>
    <p:sldId id="270" r:id="rId17"/>
    <p:sldId id="271" r:id="rId18"/>
    <p:sldId id="272" r:id="rId19"/>
    <p:sldId id="283" r:id="rId20"/>
    <p:sldId id="279" r:id="rId21"/>
    <p:sldId id="290" r:id="rId22"/>
    <p:sldId id="282" r:id="rId23"/>
  </p:sldIdLst>
  <p:sldSz cx="9144000" cy="5143500" type="screen16x9"/>
  <p:notesSz cx="6858000" cy="9144000"/>
  <p:defaultTextStyle>
    <a:lvl1pPr marL="0" algn="l" rtl="0" latinLnBrk="0">
      <a:defRPr lang="hu-H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hu-H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hu-H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hu-H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hu-H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hu-H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hu-H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hu-H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hu-H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87621" autoAdjust="0"/>
  </p:normalViewPr>
  <p:slideViewPr>
    <p:cSldViewPr>
      <p:cViewPr varScale="1">
        <p:scale>
          <a:sx n="82" d="100"/>
          <a:sy n="82" d="100"/>
        </p:scale>
        <p:origin x="-90" y="-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hu-HU" sz="1200"/>
            </a:lvl1pPr>
            <a:extLst/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hu-HU" sz="1200"/>
            </a:lvl1pPr>
            <a:extLst/>
          </a:lstStyle>
          <a:p>
            <a:fld id="{A8ADFD5B-A66C-449C-B6E8-FB716D07777D}" type="datetimeFigureOut">
              <a:rPr lang="hu-HU"/>
              <a:pPr/>
              <a:t>2018.11.14.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hu-HU" sz="1200"/>
            </a:lvl1pPr>
            <a:extLst/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hu-HU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4977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hu-H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hu-H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hu-H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hu-H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hu-H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hu-H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hu-H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hu-H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hu-H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hu-HU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hu-HU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hu-H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hu-H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hu-HU" smtClean="0"/>
              <a:t>Alcím mintájának szerkesztése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hu-HU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hu-HU">
                <a:solidFill>
                  <a:srgbClr val="FFFFFF"/>
                </a:solidFill>
              </a:rPr>
              <a:pPr algn="ctr"/>
              <a:t>2018.11.14.</a:t>
            </a:fld>
            <a:endParaRPr kumimoji="0" lang="hu-HU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hu-HU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hu-HU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hu-HU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hu-HU">
                <a:solidFill>
                  <a:schemeClr val="tx2"/>
                </a:solidFill>
              </a:rPr>
              <a:pPr/>
              <a:t>‹#›</a:t>
            </a:fld>
            <a:endParaRPr kumimoji="0" lang="hu-HU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hu-HU" cap="all" baseline="0"/>
            </a:lvl1pPr>
            <a:extLst/>
          </a:lstStyle>
          <a:p>
            <a:pPr eaLnBrk="1" latinLnBrk="0" hangingPunct="1"/>
            <a:r>
              <a:rPr lang="hu-HU" smtClean="0"/>
              <a:t>Mintacím szerkesztése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3100-C38F-4620-BC31-710FD4269170}" type="datetimeFigureOut">
              <a:rPr lang="hu-HU" smtClean="0"/>
              <a:pPr/>
              <a:t>2018.11.14.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06E9-D720-4198-830E-6570B3E1209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hu-HU"/>
              <a:pPr/>
              <a:t>2018.11.14.</a:t>
            </a:fld>
            <a:endParaRPr kumimoji="0" lang="hu-H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hu-H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hu-H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hu-H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hu-H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hu-H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hu-H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hu-H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hu-H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hu-HU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hu-HU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hu-H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hu-H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hu-HU"/>
              <a:t>Mintacím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hu-HU"/>
              <a:pPr/>
              <a:t>2018.11.14.</a:t>
            </a:fld>
            <a:endParaRPr kumimoji="0" lang="hu-H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hu-HU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hu-HU" sz="2400" b="1">
                <a:solidFill>
                  <a:srgbClr val="FFFFFF"/>
                </a:solidFill>
              </a:rPr>
              <a:pPr algn="ctr"/>
              <a:t>‹#›</a:t>
            </a:fld>
            <a:endParaRPr kumimoji="0" lang="hu-HU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hu-HU" smtClean="0"/>
              <a:t>Mintacím szerkesztése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hu-HU"/>
              <a:pPr/>
              <a:t>2018.11.14.</a:t>
            </a:fld>
            <a:endParaRPr kumimoji="0"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hu-H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hu-H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ybevet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hu-HU"/>
            </a:lvl1pPr>
            <a:extLst/>
          </a:lstStyle>
          <a:p>
            <a:pPr eaLnBrk="1" latinLnBrk="0" hangingPunct="1"/>
            <a:r>
              <a:rPr lang="hu-HU" smtClean="0"/>
              <a:t>Mintacím szerkesztése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hu-HU"/>
              <a:pPr/>
              <a:t>2018.11.14.</a:t>
            </a:fld>
            <a:endParaRPr kumimoji="0" lang="hu-H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hu-H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hu-H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hu-H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hu-H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hu-H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hu-HU"/>
              <a:pPr/>
              <a:t>2018.11.14.</a:t>
            </a:fld>
            <a:endParaRPr kumimoji="0"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hu-H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hu-HU">
                <a:solidFill>
                  <a:srgbClr val="FFFFFF"/>
                </a:solidFill>
              </a:rPr>
              <a:pPr/>
              <a:t>‹#›</a:t>
            </a:fld>
            <a:endParaRPr kumimoji="0" lang="hu-H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hu-HU"/>
              <a:pPr/>
              <a:t>2018.11.14.</a:t>
            </a:fld>
            <a:endParaRPr kumimoji="0"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hu-HU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hu-HU">
                <a:solidFill>
                  <a:schemeClr val="tx2"/>
                </a:solidFill>
              </a:rPr>
              <a:pPr/>
              <a:t>‹#›</a:t>
            </a:fld>
            <a:endParaRPr kumimoji="0" lang="hu-HU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hu-HU" sz="4200" b="0"/>
            </a:lvl1pPr>
            <a:extLst/>
          </a:lstStyle>
          <a:p>
            <a:pPr eaLnBrk="1" latinLnBrk="0" hangingPunct="1"/>
            <a:r>
              <a:rPr lang="hu-HU" smtClean="0"/>
              <a:t>Mintacím szerkesztése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hu-HU"/>
              <a:pPr/>
              <a:t>2018.11.14.</a:t>
            </a:fld>
            <a:endParaRPr kumimoji="0"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hu-H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hu-HU">
                <a:solidFill>
                  <a:srgbClr val="FFFFFF"/>
                </a:solidFill>
              </a:rPr>
              <a:pPr/>
              <a:t>‹#›</a:t>
            </a:fld>
            <a:endParaRPr kumimoji="0" lang="hu-HU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hu-HU" sz="1800"/>
            </a:lvl1pPr>
            <a:lvl2pPr eaLnBrk="1" latinLnBrk="0" hangingPunct="1">
              <a:buNone/>
              <a:defRPr kumimoji="0" lang="hu-HU" sz="1200"/>
            </a:lvl2pPr>
            <a:lvl3pPr eaLnBrk="1" latinLnBrk="0" hangingPunct="1">
              <a:buNone/>
              <a:defRPr kumimoji="0" lang="hu-HU" sz="1000"/>
            </a:lvl3pPr>
            <a:lvl4pPr eaLnBrk="1" latinLnBrk="0" hangingPunct="1">
              <a:buNone/>
              <a:defRPr kumimoji="0" lang="hu-HU" sz="900"/>
            </a:lvl4pPr>
            <a:lvl5pPr eaLnBrk="1" latinLnBrk="0" hangingPunct="1">
              <a:buNone/>
              <a:defRPr kumimoji="0" lang="hu-HU" sz="9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hu-HU"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hu-HU" sz="1700"/>
            </a:lvl1pPr>
            <a:lvl2pPr eaLnBrk="1" latinLnBrk="0" hangingPunct="1">
              <a:buFontTx/>
              <a:buNone/>
              <a:defRPr kumimoji="0" lang="hu-HU" sz="1200"/>
            </a:lvl2pPr>
            <a:lvl3pPr eaLnBrk="1" latinLnBrk="0" hangingPunct="1">
              <a:buFontTx/>
              <a:buNone/>
              <a:defRPr kumimoji="0" lang="hu-HU" sz="1000"/>
            </a:lvl3pPr>
            <a:lvl4pPr eaLnBrk="1" latinLnBrk="0" hangingPunct="1">
              <a:buFontTx/>
              <a:buNone/>
              <a:defRPr kumimoji="0" lang="hu-HU" sz="900"/>
            </a:lvl4pPr>
            <a:lvl5pPr eaLnBrk="1" latinLnBrk="0" hangingPunct="1">
              <a:buFontTx/>
              <a:buNone/>
              <a:defRPr kumimoji="0" lang="hu-HU" sz="9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hu-HU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hu-HU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hu-HU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hu-HU" smtClean="0"/>
              <a:t>Mintacím szerkesztése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hu-H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lang="hu-HU"/>
              <a:pPr/>
              <a:t>2018.11.14.</a:t>
            </a:fld>
            <a:endParaRPr kumimoji="0" lang="hu-H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hu-HU" sz="2800"/>
            </a:lvl1pPr>
            <a:extLst/>
          </a:lstStyle>
          <a:p>
            <a:pPr algn="ctr"/>
            <a:fld id="{8F82E0A0-C266-4798-8C8F-B9F91E9DA37E}" type="slidenum">
              <a:rPr kumimoji="0" lang="hu-HU" sz="2800" b="1">
                <a:solidFill>
                  <a:srgbClr val="FFFFFF"/>
                </a:solidFill>
              </a:rPr>
              <a:pPr algn="ctr"/>
              <a:t>‹#›</a:t>
            </a:fld>
            <a:endParaRPr kumimoji="0" lang="hu-HU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hu-HU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hu-HU"/>
              <a:pPr/>
              <a:t>2018.11.14.</a:t>
            </a:fld>
            <a:endParaRPr kumimoji="0" lang="hu-HU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hu-HU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hu-HU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hu-HU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hu-HU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hu-H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hu-HU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hu-H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hu-HU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0" hangingPunct="1"/>
            <a:r>
              <a:rPr kumimoji="0" lang="hu-HU" smtClean="0"/>
              <a:t>Mintacím szerkesztése</a:t>
            </a:r>
            <a:endParaRPr kumimoji="0"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xStyles>
    <p:titleStyle>
      <a:lvl1pPr algn="l" rtl="0" eaLnBrk="1" latinLnBrk="0" hangingPunct="1">
        <a:spcBef>
          <a:spcPct val="0"/>
        </a:spcBef>
        <a:buNone/>
        <a:defRPr kumimoji="0" lang="hu-HU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hu-H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hu-H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hu-H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hu-H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hu-H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hu-H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hu-H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hu-H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hu-H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hu-H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hu-H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hu-H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hu-H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hu-H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hu-H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hu-H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hu-H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hu-H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bognarne.lovasz.katalin@sek.elte.h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ki.oszk.hu/kf/2015/05/az-europai-unio-leteti-gyujtemeny-15-eve-azorszaggyulesi-konyvtarban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395536" y="614983"/>
            <a:ext cx="8121724" cy="2768674"/>
          </a:xfrm>
        </p:spPr>
        <p:txBody>
          <a:bodyPr>
            <a:normAutofit/>
          </a:bodyPr>
          <a:lstStyle/>
          <a:p>
            <a:r>
              <a:rPr lang="hu-HU" sz="3100" dirty="0" smtClean="0"/>
              <a:t>Határtalan Európa –  </a:t>
            </a:r>
            <a:br>
              <a:rPr lang="hu-HU" sz="3100" dirty="0" smtClean="0"/>
            </a:br>
            <a:r>
              <a:rPr lang="hu-HU" sz="3100" dirty="0" smtClean="0"/>
              <a:t>Az Európai Dokumentációs Központok </a:t>
            </a:r>
            <a:r>
              <a:rPr lang="hu-HU" sz="3100" dirty="0"/>
              <a:t>Szerepe </a:t>
            </a:r>
            <a:r>
              <a:rPr lang="hu-HU" sz="3100" dirty="0" smtClean="0"/>
              <a:t>az </a:t>
            </a:r>
            <a:r>
              <a:rPr lang="hu-HU" sz="3100" dirty="0"/>
              <a:t>európai</a:t>
            </a:r>
            <a:br>
              <a:rPr lang="hu-HU" sz="3100" dirty="0"/>
            </a:br>
            <a:r>
              <a:rPr lang="hu-HU" sz="3100" dirty="0"/>
              <a:t>állampolgárok információ </a:t>
            </a:r>
            <a:r>
              <a:rPr lang="hu-HU" sz="3100" dirty="0" smtClean="0"/>
              <a:t>ellátásában</a:t>
            </a:r>
            <a:endParaRPr lang="hu-HU" sz="2400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2267744" y="4537528"/>
            <a:ext cx="6876256" cy="51435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hu-HU" sz="2100" dirty="0"/>
              <a:t>„HATÁRTALAN TUDOMÁNY – HATÁRTALAN KÖNYVTÁR</a:t>
            </a:r>
            <a:r>
              <a:rPr lang="hu-HU" sz="2100" dirty="0" smtClean="0"/>
              <a:t>”</a:t>
            </a:r>
          </a:p>
          <a:p>
            <a:pPr algn="r"/>
            <a:r>
              <a:rPr lang="hu-HU" sz="1600" dirty="0" smtClean="0"/>
              <a:t>Nemzeti Közszolgálati Egyetem Központi Könyvtár és </a:t>
            </a:r>
            <a:r>
              <a:rPr lang="hu-HU" sz="1600" dirty="0"/>
              <a:t>Levéltár, 2018. november 14. 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8062" y="3368871"/>
            <a:ext cx="108441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267494"/>
            <a:ext cx="1884524" cy="122413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 flipH="1">
            <a:off x="395536" y="3368871"/>
            <a:ext cx="4634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Bognárné dr. Lovász Katalin</a:t>
            </a:r>
          </a:p>
          <a:p>
            <a:r>
              <a:rPr lang="hu-HU" dirty="0" smtClean="0"/>
              <a:t>EDK országos koordinátor 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" y="28018"/>
            <a:ext cx="4727302" cy="219186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l="946" t="13321" r="5068" b="6756"/>
          <a:stretch/>
        </p:blipFill>
        <p:spPr>
          <a:xfrm>
            <a:off x="-32940" y="2743141"/>
            <a:ext cx="4805104" cy="216024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278" y="-13653"/>
            <a:ext cx="4572000" cy="245538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802" y="2618875"/>
            <a:ext cx="5163198" cy="240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2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Az Európai Dokumentációs Központok jövője</a:t>
            </a:r>
            <a:endParaRPr lang="hu-HU" sz="3200" dirty="0"/>
          </a:p>
        </p:txBody>
      </p:sp>
      <p:pic>
        <p:nvPicPr>
          <p:cNvPr id="6" name="Picture 2" descr="Képtalálat a következőre: „future plan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27734"/>
            <a:ext cx="4754899" cy="1582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323528" y="2283718"/>
            <a:ext cx="5904656" cy="2592288"/>
          </a:xfrm>
        </p:spPr>
        <p:txBody>
          <a:bodyPr>
            <a:normAutofit/>
          </a:bodyPr>
          <a:lstStyle/>
          <a:p>
            <a:pPr marL="0" indent="0"/>
            <a:r>
              <a:rPr lang="hu-HU" dirty="0" smtClean="0"/>
              <a:t>A tanulmány alapja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Kérdőíves felmérés, 2015. augusztus (292 válasz) 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Madridi és brüsszeli megbeszélések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Nemzeti konzultációk</a:t>
            </a:r>
          </a:p>
          <a:p>
            <a:pPr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‘</a:t>
            </a:r>
            <a:r>
              <a:rPr lang="hu-HU" dirty="0" err="1" smtClean="0"/>
              <a:t>Looking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future</a:t>
            </a:r>
            <a:r>
              <a:rPr lang="hu-HU" dirty="0" smtClean="0"/>
              <a:t>’</a:t>
            </a:r>
            <a:endParaRPr lang="hu-HU" dirty="0"/>
          </a:p>
        </p:txBody>
      </p:sp>
      <p:pic>
        <p:nvPicPr>
          <p:cNvPr id="1026" name="Picture 2" descr="C:\Users\user\AppData\Local\Temp\SNAGHTML404a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1052" y="555526"/>
            <a:ext cx="3452116" cy="4587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tanulmány célja bemutatni</a:t>
            </a:r>
            <a:endParaRPr lang="hu-HU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179512" y="1491630"/>
            <a:ext cx="3310136" cy="226429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marL="274320" lvl="1">
              <a:buNone/>
            </a:pPr>
            <a:r>
              <a:rPr lang="hu-HU" dirty="0" smtClean="0"/>
              <a:t>	Az EDK páneurópai munkacsoport közös munkájának eredményét publikálja.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14"/>
          </p:nvPr>
        </p:nvSpPr>
        <p:spPr>
          <a:xfrm>
            <a:off x="3491880" y="1779662"/>
            <a:ext cx="5239221" cy="3523457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Az EDK feladatait</a:t>
            </a:r>
          </a:p>
          <a:p>
            <a:r>
              <a:rPr lang="hu-HU" dirty="0" smtClean="0"/>
              <a:t>partnerek való együttműködést (EU intézmények és más partnerek)</a:t>
            </a:r>
            <a:endParaRPr lang="en-US" dirty="0" smtClean="0"/>
          </a:p>
          <a:p>
            <a:r>
              <a:rPr lang="hu-HU" dirty="0" smtClean="0"/>
              <a:t>Az Európai Bizottság támogatását</a:t>
            </a:r>
            <a:endParaRPr lang="en-US" dirty="0" smtClean="0"/>
          </a:p>
          <a:p>
            <a:r>
              <a:rPr lang="hu-HU" dirty="0" smtClean="0"/>
              <a:t>Az EDK hálózat jövőbeli kilátásait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 fontScale="90000"/>
          </a:bodyPr>
          <a:lstStyle/>
          <a:p>
            <a:r>
              <a:rPr lang="hu-HU" dirty="0" smtClean="0"/>
              <a:t>Az Európai Dokumentációs Központokra ható kihívások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13"/>
          </p:nvPr>
        </p:nvSpPr>
        <p:spPr>
          <a:xfrm>
            <a:off x="251520" y="1491630"/>
            <a:ext cx="3744416" cy="3200400"/>
          </a:xfrm>
        </p:spPr>
        <p:txBody>
          <a:bodyPr>
            <a:normAutofit fontScale="92500" lnSpcReduction="20000"/>
          </a:bodyPr>
          <a:lstStyle/>
          <a:p>
            <a:r>
              <a:rPr lang="hu-HU" dirty="0" err="1" smtClean="0"/>
              <a:t>Digitalizáció</a:t>
            </a:r>
            <a:endParaRPr lang="hu-HU" dirty="0" smtClean="0"/>
          </a:p>
          <a:p>
            <a:r>
              <a:rPr lang="hu-HU" dirty="0" smtClean="0"/>
              <a:t>Változatos körülmények között dolgoznak</a:t>
            </a:r>
          </a:p>
          <a:p>
            <a:r>
              <a:rPr lang="hu-HU" dirty="0" smtClean="0"/>
              <a:t>Kapcsolat az Európai Bizottsággal</a:t>
            </a:r>
          </a:p>
          <a:p>
            <a:r>
              <a:rPr lang="hu-HU" dirty="0" smtClean="0"/>
              <a:t>Pénzügyi megszorítások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995936" y="1374198"/>
            <a:ext cx="4991740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„</a:t>
            </a:r>
            <a:r>
              <a:rPr lang="en-US" dirty="0" smtClean="0"/>
              <a:t>At the same time, despite the increasing focus on making</a:t>
            </a:r>
            <a:r>
              <a:rPr lang="hu-HU" dirty="0" smtClean="0"/>
              <a:t> </a:t>
            </a:r>
            <a:r>
              <a:rPr lang="en-US" dirty="0" smtClean="0"/>
              <a:t>information available electronically, EDCs need to ensure</a:t>
            </a:r>
            <a:r>
              <a:rPr lang="hu-HU" dirty="0" smtClean="0"/>
              <a:t> </a:t>
            </a:r>
            <a:r>
              <a:rPr lang="en-US" dirty="0" smtClean="0"/>
              <a:t>that a comprehensive collection of EU documentation is</a:t>
            </a:r>
            <a:r>
              <a:rPr lang="hu-HU" dirty="0" smtClean="0"/>
              <a:t> </a:t>
            </a:r>
            <a:r>
              <a:rPr lang="en-US" dirty="0" smtClean="0"/>
              <a:t>maintained at national level in each Member State.</a:t>
            </a:r>
            <a:r>
              <a:rPr lang="hu-HU" dirty="0" smtClean="0"/>
              <a:t>”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131840" y="3435846"/>
            <a:ext cx="5760641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The </a:t>
            </a:r>
            <a:r>
              <a:rPr lang="hu-HU" dirty="0" err="1" smtClean="0"/>
              <a:t>number</a:t>
            </a:r>
            <a:r>
              <a:rPr lang="hu-HU" dirty="0" smtClean="0"/>
              <a:t> </a:t>
            </a:r>
            <a:r>
              <a:rPr lang="en-US" dirty="0" smtClean="0"/>
              <a:t>of publications that the EDCs are receiving is shrinking; the</a:t>
            </a:r>
            <a:r>
              <a:rPr lang="hu-HU" dirty="0" smtClean="0"/>
              <a:t> </a:t>
            </a:r>
            <a:r>
              <a:rPr lang="en-US" dirty="0" smtClean="0"/>
              <a:t>publications they receive from the </a:t>
            </a:r>
            <a:r>
              <a:rPr lang="hu-HU" dirty="0" smtClean="0"/>
              <a:t>P</a:t>
            </a:r>
            <a:r>
              <a:rPr lang="en-US" dirty="0" err="1" smtClean="0"/>
              <a:t>ublications</a:t>
            </a:r>
            <a:r>
              <a:rPr lang="en-US" dirty="0" smtClean="0"/>
              <a:t> Office are not</a:t>
            </a:r>
            <a:r>
              <a:rPr lang="hu-HU" dirty="0" smtClean="0"/>
              <a:t> </a:t>
            </a:r>
            <a:r>
              <a:rPr lang="en-US" dirty="0" smtClean="0"/>
              <a:t>always relevant for universities, as these are often written</a:t>
            </a:r>
            <a:r>
              <a:rPr lang="hu-HU" dirty="0" smtClean="0"/>
              <a:t> </a:t>
            </a:r>
            <a:r>
              <a:rPr lang="en-US" dirty="0" smtClean="0"/>
              <a:t>with the general public in mind.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Az EDK által nyújtott hozzáadott érték 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251520" y="1352550"/>
            <a:ext cx="4536504" cy="379095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u-HU" b="1" dirty="0" smtClean="0"/>
              <a:t>Az EDK munkatársainak tudása!!!!</a:t>
            </a:r>
          </a:p>
          <a:p>
            <a:r>
              <a:rPr lang="hu-HU" dirty="0" smtClean="0"/>
              <a:t>az EU intézményekről, irányelvekről, jogalkotási folyamatokról;</a:t>
            </a:r>
          </a:p>
          <a:p>
            <a:r>
              <a:rPr lang="hu-HU" dirty="0" smtClean="0"/>
              <a:t>az EU információ forrásairól;</a:t>
            </a:r>
            <a:endParaRPr lang="en-US" dirty="0" smtClean="0"/>
          </a:p>
          <a:p>
            <a:r>
              <a:rPr lang="hu-HU" dirty="0" smtClean="0"/>
              <a:t>kutatási stratégiákról és bibliográfiai forrásokról;</a:t>
            </a:r>
          </a:p>
          <a:p>
            <a:r>
              <a:rPr lang="hu-HU" dirty="0" smtClean="0"/>
              <a:t>eszközökről, amelyek segítenek a diákoknak, kutatóknak, állampolgároknak és minden érintettnek, hogy kapcsolatba kerülhessenek az EU intézményeivel és információt kapjanak az EU programok által nyújtott lehetőségekről. </a:t>
            </a:r>
            <a:r>
              <a:rPr lang="en-US" dirty="0" smtClean="0"/>
              <a:t> 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 descr="http://greenelibrary.info/assets/sv-ask-a-librarian-520x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19622"/>
            <a:ext cx="4139952" cy="2866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Minden EDK biztosítja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7850832" cy="3268624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Tájékoztató szolgáltatás – minden EDK legalább heti 20 órában személyes tájékoztatást nyújtson, vagy telefonon és </a:t>
            </a:r>
            <a:r>
              <a:rPr lang="hu-HU" dirty="0" err="1" smtClean="0"/>
              <a:t>email-ben</a:t>
            </a:r>
            <a:r>
              <a:rPr lang="hu-HU" dirty="0" smtClean="0"/>
              <a:t> legyen elérhető;</a:t>
            </a:r>
          </a:p>
          <a:p>
            <a:r>
              <a:rPr lang="hu-HU" dirty="0" smtClean="0"/>
              <a:t>Képzések egyének és csoportok részére – EU információt szolgáltató forrásokról – főként interneten elérhető források; </a:t>
            </a:r>
          </a:p>
          <a:p>
            <a:r>
              <a:rPr lang="hu-HU" dirty="0" smtClean="0"/>
              <a:t>Képzett személyzet (</a:t>
            </a:r>
            <a:r>
              <a:rPr lang="hu-HU" dirty="0" err="1" smtClean="0"/>
              <a:t>designated</a:t>
            </a:r>
            <a:r>
              <a:rPr lang="hu-HU" dirty="0" smtClean="0"/>
              <a:t> </a:t>
            </a:r>
            <a:r>
              <a:rPr lang="hu-HU" dirty="0" err="1" smtClean="0"/>
              <a:t>staff</a:t>
            </a:r>
            <a:r>
              <a:rPr lang="hu-HU" dirty="0" smtClean="0"/>
              <a:t>)</a:t>
            </a:r>
          </a:p>
          <a:p>
            <a:r>
              <a:rPr lang="hu-HU" dirty="0" smtClean="0"/>
              <a:t>EDK weboldal – része az anyaintézmény weboldalának – információk a nyújtott szolgáltatásokról</a:t>
            </a:r>
          </a:p>
          <a:p>
            <a:r>
              <a:rPr lang="hu-HU" dirty="0" smtClean="0"/>
              <a:t>Külső és belső jelzések az anyaintézmény vagy a könyvtáron belül az EDK állományának helyről</a:t>
            </a:r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 </a:t>
            </a:r>
            <a:r>
              <a:rPr lang="hu-HU" dirty="0" smtClean="0"/>
              <a:t>Az EDK további tevékenységei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8138864" cy="3268624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olyan események szervezése, amelyek felkeltik az érdeklődést az Európai Unió iránt és segítik összekötni a diákokat, kutatókat és másokat az európai témákkal;</a:t>
            </a:r>
          </a:p>
          <a:p>
            <a:r>
              <a:rPr lang="hu-HU" dirty="0" smtClean="0"/>
              <a:t>kiállítások európai témákról és információ forrásokról;</a:t>
            </a:r>
          </a:p>
          <a:p>
            <a:r>
              <a:rPr lang="hu-HU" dirty="0" smtClean="0"/>
              <a:t>útmutatók, bibliográfiák, </a:t>
            </a:r>
            <a:r>
              <a:rPr lang="hu-HU" dirty="0" err="1" smtClean="0"/>
              <a:t>repozitóriumok</a:t>
            </a:r>
            <a:r>
              <a:rPr lang="hu-HU" dirty="0" smtClean="0"/>
              <a:t> összeállítása, információs termékek és személyre szabott kurrens szolgáltatások biztosítása; </a:t>
            </a:r>
          </a:p>
          <a:p>
            <a:r>
              <a:rPr lang="hu-HU" dirty="0" smtClean="0"/>
              <a:t>együttműködés más </a:t>
            </a:r>
            <a:r>
              <a:rPr lang="hu-HU" dirty="0" err="1" smtClean="0"/>
              <a:t>EDK-val</a:t>
            </a:r>
            <a:r>
              <a:rPr lang="hu-HU" dirty="0" smtClean="0"/>
              <a:t> és a hálózat tagjaival;</a:t>
            </a:r>
          </a:p>
          <a:p>
            <a:r>
              <a:rPr lang="hu-HU" dirty="0" smtClean="0"/>
              <a:t>gyakornoki programok,</a:t>
            </a:r>
          </a:p>
          <a:p>
            <a:r>
              <a:rPr lang="hu-HU" dirty="0" smtClean="0"/>
              <a:t>kommunikáció és kapcsolattartás a célcsoporttal a közösségi médián keresztül.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éptalálat a következőre: „network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46563" cy="1131590"/>
          </a:xfrm>
          <a:prstGeom prst="rect">
            <a:avLst/>
          </a:prstGeom>
          <a:noFill/>
        </p:spPr>
      </p:pic>
      <p:pic>
        <p:nvPicPr>
          <p:cNvPr id="7" name="Picture 2" descr="Képtalálat a következőre: „network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3" y="0"/>
            <a:ext cx="4644008" cy="1131590"/>
          </a:xfrm>
          <a:prstGeom prst="rect">
            <a:avLst/>
          </a:prstGeom>
          <a:noFill/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Változások - kihívások</a:t>
            </a:r>
            <a:endParaRPr lang="hu-HU" sz="5400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13"/>
          </p:nvPr>
        </p:nvSpPr>
        <p:spPr>
          <a:xfrm>
            <a:off x="179512" y="1347614"/>
            <a:ext cx="8153400" cy="3672408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Európai Dokumentációs Központoknak </a:t>
            </a:r>
            <a:r>
              <a:rPr lang="hu-HU" b="1" dirty="0" smtClean="0"/>
              <a:t>lépést kell tartaniuk a könyvtár- és információtudomány és a kiadás területén bekövetkezett változásokkal </a:t>
            </a:r>
            <a:r>
              <a:rPr lang="hu-HU" dirty="0" smtClean="0"/>
              <a:t>– e szerint kell  szerveznie szolgáltatásait és működési  irányelveit annak érdekében, hogy használóik számára relevánsak és hasznosak maradjanak.</a:t>
            </a:r>
          </a:p>
          <a:p>
            <a:r>
              <a:rPr lang="hu-HU" dirty="0" smtClean="0"/>
              <a:t>Felértékelődik a </a:t>
            </a:r>
            <a:r>
              <a:rPr lang="hu-HU" b="1" dirty="0" smtClean="0"/>
              <a:t>digitális források </a:t>
            </a:r>
            <a:r>
              <a:rPr lang="hu-HU" dirty="0" smtClean="0"/>
              <a:t>szerepe.</a:t>
            </a:r>
          </a:p>
          <a:p>
            <a:r>
              <a:rPr lang="hu-HU" b="1" dirty="0" smtClean="0"/>
              <a:t>Működésbeli változások szükségesek: </a:t>
            </a:r>
            <a:r>
              <a:rPr lang="hu-HU" dirty="0" smtClean="0"/>
              <a:t>kissé megváltoztatni a küldetését, nagyobb együttműködés és személyre szabottabb szolgáltatások.</a:t>
            </a:r>
          </a:p>
          <a:p>
            <a:r>
              <a:rPr lang="hu-HU" b="1" dirty="0" smtClean="0"/>
              <a:t>A hálózatnak magában nagy értéke van</a:t>
            </a:r>
            <a:r>
              <a:rPr lang="hu-HU" dirty="0" smtClean="0"/>
              <a:t>: a pontos, naprakész és releváns EU források szolgáltatásában és  információműveltség oktatásában.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226"/>
            <a:ext cx="6048672" cy="513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"/>
            <a:ext cx="158045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dirty="0" smtClean="0"/>
              <a:t>Az Európai Dokumentációs Központok fő funkciója 1.</a:t>
            </a:r>
            <a:endParaRPr lang="fr-CA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214282" y="1571600"/>
            <a:ext cx="8929718" cy="3571900"/>
          </a:xfrm>
        </p:spPr>
        <p:txBody>
          <a:bodyPr/>
          <a:lstStyle/>
          <a:p>
            <a:pPr>
              <a:buNone/>
            </a:pPr>
            <a:r>
              <a:rPr lang="hu-HU" sz="2400" dirty="0" smtClean="0"/>
              <a:t>	</a:t>
            </a:r>
            <a:r>
              <a:rPr lang="hu-HU" sz="2800" dirty="0" smtClean="0">
                <a:latin typeface="Adobe Caslon Pro" pitchFamily="18" charset="0"/>
              </a:rPr>
              <a:t>Az Európai Dokumentációs Központok (EDK) hálózatát az Európai Bizottság hozta létre 1963-ban olyan egyetemeken és főiskolákon, ahol európai integrációs képzés folyt. </a:t>
            </a:r>
          </a:p>
          <a:p>
            <a:pPr>
              <a:buNone/>
            </a:pPr>
            <a:r>
              <a:rPr lang="hu-HU" sz="2800" dirty="0" smtClean="0">
                <a:latin typeface="Adobe Caslon Pro" pitchFamily="18" charset="0"/>
              </a:rPr>
              <a:t>	</a:t>
            </a:r>
            <a:endParaRPr lang="hu-HU" sz="2800" dirty="0" smtClean="0">
              <a:solidFill>
                <a:srgbClr val="FF0000"/>
              </a:solidFill>
              <a:latin typeface="Adobe Caslon Pro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851920" y="5143500"/>
            <a:ext cx="4857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p. </a:t>
            </a:r>
            <a:endParaRPr lang="hu-H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2018. </a:t>
            </a:r>
            <a:r>
              <a:rPr lang="hu-HU" dirty="0"/>
              <a:t>o</a:t>
            </a:r>
            <a:r>
              <a:rPr lang="hu-HU" dirty="0" smtClean="0"/>
              <a:t>któber – új pályázat kiírása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Lesznek új belépők?</a:t>
            </a:r>
          </a:p>
          <a:p>
            <a:r>
              <a:rPr lang="hu-HU" dirty="0" smtClean="0"/>
              <a:t>Lesznek a korábbiak közül, akik nem akarnak majd pályázni?</a:t>
            </a:r>
          </a:p>
          <a:p>
            <a:r>
              <a:rPr lang="hu-HU" dirty="0" smtClean="0"/>
              <a:t>Hogyan áll a helyzethez az egyetemek, főiskolák szakmai és gazdasági vezetése?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Tartalom hely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6" t="10988" r="17935" b="7697"/>
          <a:stretch/>
        </p:blipFill>
        <p:spPr>
          <a:xfrm>
            <a:off x="4842669" y="1563638"/>
            <a:ext cx="3888432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Európai Uniós Tájékoztatók Országos Találkozója 2018. november 7-8., Hévíz</a:t>
            </a:r>
            <a:endParaRPr lang="hu-HU" sz="2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19254" y="2324094"/>
            <a:ext cx="3288780" cy="1598712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353" y="3255617"/>
            <a:ext cx="3238823" cy="157442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075" y="1497733"/>
            <a:ext cx="3118350" cy="151586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5" y="3291830"/>
            <a:ext cx="3145847" cy="152923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9" y="1484660"/>
            <a:ext cx="3259913" cy="158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3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1371600" y="2571750"/>
            <a:ext cx="7123113" cy="1254919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Bognárné dr. Lovász Katalin</a:t>
            </a:r>
          </a:p>
          <a:p>
            <a:r>
              <a:rPr lang="hu-HU" dirty="0" smtClean="0"/>
              <a:t>ELTE Savaria Egyetemi Központ</a:t>
            </a:r>
          </a:p>
          <a:p>
            <a:endParaRPr lang="hu-HU" dirty="0" smtClean="0"/>
          </a:p>
          <a:p>
            <a:r>
              <a:rPr lang="hu-HU" dirty="0" smtClean="0">
                <a:hlinkClick r:id="rId2"/>
              </a:rPr>
              <a:t>bognarne.lovasz.katalin@sek.elte.hu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8"/>
            <a:ext cx="8229600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600" dirty="0" smtClean="0"/>
              <a:t>Európai Dokumentációs Központok </a:t>
            </a:r>
            <a:br>
              <a:rPr lang="hu-HU" sz="3600" dirty="0" smtClean="0"/>
            </a:br>
            <a:r>
              <a:rPr lang="hu-HU" sz="3600" dirty="0" smtClean="0"/>
              <a:t>(Uniós könyvtárak) fő funkciója 2.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323528" y="1200151"/>
            <a:ext cx="8640960" cy="339407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sz="2000" dirty="0" smtClean="0"/>
              <a:t>	</a:t>
            </a:r>
            <a:endParaRPr lang="hu-HU" sz="2400" dirty="0" smtClean="0">
              <a:latin typeface="Adobe Caslon Pro" pitchFamily="18" charset="0"/>
            </a:endParaRPr>
          </a:p>
          <a:p>
            <a:r>
              <a:rPr lang="hu-HU" sz="2400" dirty="0" smtClean="0">
                <a:latin typeface="Adobe Caslon Pro" pitchFamily="18" charset="0"/>
              </a:rPr>
              <a:t>segítséget nyújtsanak az egyetemeknek és kutatóintézeteknek az oktatás és az európai integrációs kutatás fejlesztésében, </a:t>
            </a:r>
          </a:p>
          <a:p>
            <a:r>
              <a:rPr lang="hu-HU" sz="2400" dirty="0" smtClean="0">
                <a:latin typeface="Adobe Caslon Pro" pitchFamily="18" charset="0"/>
              </a:rPr>
              <a:t>egyetemi oktatásban és kutatásban részt vevő akadémiai kör számára elsődleges hozzáférést biztosítson az Európai Unió hivatalos kiadványaihoz.</a:t>
            </a:r>
          </a:p>
          <a:p>
            <a:r>
              <a:rPr lang="hu-HU" sz="2400" dirty="0" smtClean="0">
                <a:latin typeface="Adobe Caslon Pro" pitchFamily="18" charset="0"/>
              </a:rPr>
              <a:t>ösztönözzék az említett intézmények részvételét az európai témájú vitákban,</a:t>
            </a:r>
          </a:p>
          <a:p>
            <a:r>
              <a:rPr lang="hu-HU" sz="2400" dirty="0" smtClean="0">
                <a:latin typeface="Adobe Caslon Pro" pitchFamily="18" charset="0"/>
              </a:rPr>
              <a:t> támogassák az állampolgárokat az uniós szakpolitikákkal kapcsolatos tudás megszerzésében</a:t>
            </a:r>
            <a:r>
              <a:rPr lang="hu-HU" sz="2800" dirty="0" smtClean="0"/>
              <a:t>.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1" y="284284"/>
            <a:ext cx="7992887" cy="85725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 EDK </a:t>
            </a:r>
            <a:r>
              <a:rPr lang="hu-H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Europe </a:t>
            </a:r>
            <a:r>
              <a:rPr lang="hu-HU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Direct</a:t>
            </a:r>
            <a:r>
              <a:rPr lang="hu-H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hálózat tagja</a:t>
            </a:r>
            <a:endParaRPr lang="fr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611560" y="1357305"/>
            <a:ext cx="8357225" cy="3571900"/>
          </a:xfrm>
        </p:spPr>
        <p:txBody>
          <a:bodyPr/>
          <a:lstStyle/>
          <a:p>
            <a:pPr>
              <a:buNone/>
            </a:pPr>
            <a:r>
              <a:rPr lang="hu-HU" sz="2400" b="1" dirty="0"/>
              <a:t>A hálózat tagjai</a:t>
            </a:r>
          </a:p>
          <a:p>
            <a:r>
              <a:rPr lang="hu-HU" sz="2400" b="1" dirty="0"/>
              <a:t>480 európai uniós információs központ</a:t>
            </a:r>
            <a:r>
              <a:rPr lang="hu-HU" sz="2400" dirty="0"/>
              <a:t> </a:t>
            </a:r>
            <a:r>
              <a:rPr lang="hu-HU" sz="2400" dirty="0" smtClean="0"/>
              <a:t>(</a:t>
            </a:r>
            <a:r>
              <a:rPr lang="hu-HU" sz="2400" b="1" dirty="0" smtClean="0"/>
              <a:t>EDIC</a:t>
            </a:r>
            <a:r>
              <a:rPr lang="hu-HU" sz="2400" dirty="0" smtClean="0"/>
              <a:t>)</a:t>
            </a:r>
            <a:endParaRPr lang="hu-HU" sz="2400" dirty="0"/>
          </a:p>
          <a:p>
            <a:r>
              <a:rPr lang="hu-HU" sz="2400" b="1" dirty="0"/>
              <a:t>400 dokumentációs </a:t>
            </a:r>
            <a:r>
              <a:rPr lang="hu-HU" sz="2400" b="1" dirty="0" smtClean="0"/>
              <a:t>központ (EDC)</a:t>
            </a:r>
            <a:r>
              <a:rPr lang="hu-HU" sz="2400" dirty="0"/>
              <a:t> (amelyek a különféle európai egyetemeken és kutatóintézetekben működnek);</a:t>
            </a:r>
          </a:p>
          <a:p>
            <a:r>
              <a:rPr lang="hu-HU" sz="2400" b="1" dirty="0"/>
              <a:t>400 szakértő előadó</a:t>
            </a:r>
            <a:r>
              <a:rPr lang="hu-HU" sz="2400" dirty="0"/>
              <a:t> (ez az ún. „Team Europe”), akik feladata, hogy eseményeken vegyenek részt és cikkeket írjanak.</a:t>
            </a:r>
          </a:p>
          <a:p>
            <a:endParaRPr lang="hu-HU" sz="1800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143372" y="4214824"/>
            <a:ext cx="36433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" dirty="0"/>
              <a:t>p. </a:t>
            </a:r>
          </a:p>
        </p:txBody>
      </p:sp>
    </p:spTree>
    <p:extLst>
      <p:ext uri="{BB962C8B-B14F-4D97-AF65-F5344CB8AC3E}">
        <p14:creationId xmlns:p14="http://schemas.microsoft.com/office/powerpoint/2010/main" val="404626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44208" y="1131590"/>
            <a:ext cx="2384398" cy="167445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Az Európai Dokumentációs Központok elhelyezkedése</a:t>
            </a:r>
            <a:endParaRPr lang="hu-H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479"/>
            <a:ext cx="606375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15766"/>
            <a:ext cx="3824558" cy="224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251520" y="4083918"/>
            <a:ext cx="4464496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800" dirty="0" smtClean="0"/>
              <a:t>12 helyen van jelenleg EDK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400" dirty="0" smtClean="0"/>
              <a:t>Európai Dokumentációs Központok </a:t>
            </a:r>
            <a:br>
              <a:rPr lang="hu-HU" sz="4400" dirty="0" smtClean="0"/>
            </a:br>
            <a:r>
              <a:rPr lang="hu-HU" sz="4400" dirty="0" smtClean="0"/>
              <a:t>Magyarországon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790950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b="1" i="1" dirty="0" smtClean="0"/>
              <a:t>Budapesti </a:t>
            </a:r>
            <a:r>
              <a:rPr lang="hu-HU" b="1" i="1" dirty="0" err="1" smtClean="0"/>
              <a:t>Corvinus</a:t>
            </a:r>
            <a:r>
              <a:rPr lang="hu-HU" b="1" i="1" dirty="0" smtClean="0"/>
              <a:t> Egyetem, Központi Könyvtár</a:t>
            </a: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r>
              <a:rPr lang="hu-HU" b="1" i="1" dirty="0" smtClean="0"/>
              <a:t>Budapesti Gazdasági Egyetem</a:t>
            </a: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r>
              <a:rPr lang="hu-HU" b="1" i="1" dirty="0" smtClean="0"/>
              <a:t>Eötvös Loránd Tudományegyetem, Állam- és Jogtudományi Kar</a:t>
            </a: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r>
              <a:rPr lang="hu-HU" b="1" i="1" dirty="0" smtClean="0"/>
              <a:t>Országgyűlési Könyvtár – Az Európai Unió letéti könyvtára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 smtClean="0"/>
              <a:t>Miskolci Egyetem, Könyvtár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 smtClean="0"/>
              <a:t>Debreceni Egyetem, Egyetemi és Nemzeti Könyvtár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 smtClean="0"/>
              <a:t>Szegedi Tudományegyetem, Egyetemi Könyvtár</a:t>
            </a: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r>
              <a:rPr lang="hu-HU" b="1" i="1" dirty="0" smtClean="0"/>
              <a:t>Nemzeti Közszolgálati Egyetem, Víztudományi Kar, Kari könyvtár, Baja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 smtClean="0"/>
              <a:t>ELTE Savaria Egyetemi Központ, Szombathely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 smtClean="0"/>
              <a:t>Kodolányi János Főiskola,  Könyvtár és Információs Központ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 smtClean="0"/>
              <a:t>Szent István Egyetem, Gazdasági Kar, Békéscsaba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 smtClean="0"/>
              <a:t>Pécsi Tudományegyetem, Állam- és Jogtudományi Kar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Nemzetközi tanulmányok képzés Magyarországon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 smtClean="0"/>
              <a:t>Alap és mester képzés formájában</a:t>
            </a:r>
          </a:p>
          <a:p>
            <a:r>
              <a:rPr lang="hu-HU" smtClean="0"/>
              <a:t>14 </a:t>
            </a:r>
            <a:r>
              <a:rPr lang="hu-HU" dirty="0" smtClean="0"/>
              <a:t>hazai egyetem vagy főiskola kínál ilyen képzést (Budapest, Pécs, Szeged, Eger, Kaposvár, Székesfehérvár, Győr</a:t>
            </a:r>
            <a:r>
              <a:rPr lang="hu-HU" smtClean="0"/>
              <a:t>, Veszprém)</a:t>
            </a:r>
            <a:endParaRPr lang="hu-HU" dirty="0" smtClean="0"/>
          </a:p>
          <a:p>
            <a:r>
              <a:rPr lang="hu-HU" dirty="0" smtClean="0"/>
              <a:t>Főként az Európai Unióval kapcsolatos tárgyak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2222848" y="3435846"/>
            <a:ext cx="6768752" cy="1584176"/>
          </a:xfrm>
        </p:spPr>
        <p:txBody>
          <a:bodyPr>
            <a:normAutofit fontScale="92500" lnSpcReduction="20000"/>
          </a:bodyPr>
          <a:lstStyle/>
          <a:p>
            <a:r>
              <a:rPr lang="hu-HU" sz="1600" dirty="0" smtClean="0"/>
              <a:t>	</a:t>
            </a:r>
            <a:r>
              <a:rPr lang="hu-HU" sz="1600" dirty="0" err="1" smtClean="0"/>
              <a:t>Czákné</a:t>
            </a:r>
            <a:r>
              <a:rPr lang="hu-HU" sz="1600" dirty="0" smtClean="0"/>
              <a:t> Szomor Ildikó</a:t>
            </a:r>
            <a:r>
              <a:rPr lang="hu-HU" sz="1600" dirty="0"/>
              <a:t>: Az Európai Unió Letéti </a:t>
            </a:r>
            <a:r>
              <a:rPr lang="hu-HU" sz="1600" dirty="0" smtClean="0"/>
              <a:t>Gyűjtemény.15 </a:t>
            </a:r>
            <a:r>
              <a:rPr lang="hu-HU" sz="1600" dirty="0"/>
              <a:t>éve az </a:t>
            </a:r>
            <a:r>
              <a:rPr lang="hu-HU" sz="1600" dirty="0" smtClean="0"/>
              <a:t>Országgyűlési Könyvtárban. In: Könyvtári Figyelő</a:t>
            </a:r>
            <a:r>
              <a:rPr lang="hu-HU" sz="1600" dirty="0"/>
              <a:t>, </a:t>
            </a:r>
            <a:r>
              <a:rPr lang="hu-HU" sz="1600" dirty="0" smtClean="0"/>
              <a:t>2015</a:t>
            </a:r>
            <a:r>
              <a:rPr lang="hu-HU" sz="1600" dirty="0"/>
              <a:t>. 1. sz. (e-</a:t>
            </a:r>
            <a:r>
              <a:rPr lang="hu-HU" sz="1600" dirty="0" err="1"/>
              <a:t>dok</a:t>
            </a:r>
            <a:r>
              <a:rPr lang="hu-HU" sz="1600" dirty="0"/>
              <a:t>.) </a:t>
            </a:r>
            <a:r>
              <a:rPr lang="hu-HU" sz="1600" dirty="0" smtClean="0">
                <a:hlinkClick r:id="rId2"/>
              </a:rPr>
              <a:t>http</a:t>
            </a:r>
            <a:r>
              <a:rPr lang="hu-HU" sz="1600" dirty="0">
                <a:hlinkClick r:id="rId2"/>
              </a:rPr>
              <a:t>://</a:t>
            </a:r>
            <a:r>
              <a:rPr lang="hu-HU" sz="1600" dirty="0" smtClean="0">
                <a:hlinkClick r:id="rId2"/>
              </a:rPr>
              <a:t>ki.oszk.hu/kf/2015/05/az-europai-unio-leteti-gyujtemeny-15-eve-azorszaggyulesi-konyvtarban</a:t>
            </a:r>
            <a:r>
              <a:rPr lang="hu-HU" sz="1600" dirty="0" smtClean="0"/>
              <a:t> </a:t>
            </a:r>
            <a:endParaRPr lang="hu-HU" sz="1600" dirty="0"/>
          </a:p>
          <a:p>
            <a:r>
              <a:rPr lang="hu-HU" sz="1600" dirty="0" smtClean="0"/>
              <a:t>	</a:t>
            </a:r>
            <a:r>
              <a:rPr lang="hu-HU" sz="1600" dirty="0" err="1" smtClean="0"/>
              <a:t>Czákné</a:t>
            </a:r>
            <a:r>
              <a:rPr lang="hu-HU" sz="1600" dirty="0" smtClean="0"/>
              <a:t> </a:t>
            </a:r>
            <a:r>
              <a:rPr lang="hu-HU" sz="1600" dirty="0"/>
              <a:t>Szomor Ildikó</a:t>
            </a:r>
            <a:r>
              <a:rPr lang="hu-HU" sz="1600" dirty="0" smtClean="0"/>
              <a:t>: Változások </a:t>
            </a:r>
            <a:r>
              <a:rPr lang="hu-HU" sz="1600" dirty="0"/>
              <a:t>időszaka. Uniós e-dokumentumok használata az Országgyűlési Könyvtár EU Letéti Gyűjtemény szaktájékoztató </a:t>
            </a:r>
            <a:r>
              <a:rPr lang="hu-HU" sz="1600" dirty="0" smtClean="0"/>
              <a:t>tevékenységében. In: Könyvtári figyelő, 2016. 4.sz.</a:t>
            </a:r>
            <a:endParaRPr lang="hu-HU" sz="16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Európai Uniós online források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938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314" y="0"/>
            <a:ext cx="4515405" cy="2613427"/>
          </a:xfrm>
          <a:prstGeom prst="rect">
            <a:avLst/>
          </a:prstGeo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64923" cy="25717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00" y="2059748"/>
            <a:ext cx="4451270" cy="3083752"/>
          </a:xfrm>
          <a:prstGeom prst="rect">
            <a:avLst/>
          </a:prstGeom>
        </p:spPr>
      </p:pic>
      <p:sp>
        <p:nvSpPr>
          <p:cNvPr id="9" name="Ellipszis feliratnak 5"/>
          <p:cNvSpPr/>
          <p:nvPr/>
        </p:nvSpPr>
        <p:spPr>
          <a:xfrm>
            <a:off x="6228184" y="3867894"/>
            <a:ext cx="2160240" cy="1032220"/>
          </a:xfrm>
          <a:prstGeom prst="wedgeEllipseCallout">
            <a:avLst>
              <a:gd name="adj1" fmla="val 57412"/>
              <a:gd name="adj2" fmla="val -919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Szuper applikációk!!!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8" y="2345726"/>
            <a:ext cx="4418339" cy="251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703</Words>
  <Application>Microsoft Office PowerPoint</Application>
  <PresentationFormat>Diavetítés a képernyőre (16:9 oldalarány)</PresentationFormat>
  <Paragraphs>100</Paragraphs>
  <Slides>22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WidescreenPresentation</vt:lpstr>
      <vt:lpstr>Határtalan Európa –   Az Európai Dokumentációs Központok Szerepe az európai állampolgárok információ ellátásában</vt:lpstr>
      <vt:lpstr>Az Európai Dokumentációs Központok fő funkciója 1.</vt:lpstr>
      <vt:lpstr>Európai Dokumentációs Központok  (Uniós könyvtárak) fő funkciója 2.</vt:lpstr>
      <vt:lpstr>Az EDK a Europe Direct hálózat tagja</vt:lpstr>
      <vt:lpstr>Az Európai Dokumentációs Központok elhelyezkedése</vt:lpstr>
      <vt:lpstr>Európai Dokumentációs Központok  Magyarországon</vt:lpstr>
      <vt:lpstr>Nemzetközi tanulmányok képzés Magyarországon</vt:lpstr>
      <vt:lpstr>Európai Uniós online források</vt:lpstr>
      <vt:lpstr>PowerPoint bemutató</vt:lpstr>
      <vt:lpstr>PowerPoint bemutató</vt:lpstr>
      <vt:lpstr>Az Európai Dokumentációs Központok jövője</vt:lpstr>
      <vt:lpstr>‘Looking to the future’</vt:lpstr>
      <vt:lpstr>A tanulmány célja bemutatni</vt:lpstr>
      <vt:lpstr>Az Európai Dokumentációs Központokra ható kihívások</vt:lpstr>
      <vt:lpstr>Az EDK által nyújtott hozzáadott érték </vt:lpstr>
      <vt:lpstr>Minden EDK biztosítja</vt:lpstr>
      <vt:lpstr> Az EDK további tevékenységei</vt:lpstr>
      <vt:lpstr>Változások - kihívások</vt:lpstr>
      <vt:lpstr>PowerPoint bemutató</vt:lpstr>
      <vt:lpstr>2018. október – új pályázat kiírása</vt:lpstr>
      <vt:lpstr>Európai Uniós Tájékoztatók Országos Találkozója 2018. november 7-8., Hévíz</vt:lpstr>
      <vt:lpstr>Köszönöm a figyelmet!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2018-02-12T08:48:17Z</dcterms:created>
  <dcterms:modified xsi:type="dcterms:W3CDTF">2018-11-14T08:46:20Z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1038</vt:i4>
  </property>
  <property fmtid="{D5CDD505-2E9C-101B-9397-08002B2CF9AE}" pid="3" name="_Version">
    <vt:lpwstr>12.0.4518</vt:lpwstr>
  </property>
</Properties>
</file>