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2" r:id="rId5"/>
    <p:sldId id="273" r:id="rId6"/>
    <p:sldId id="258" r:id="rId7"/>
    <p:sldId id="270" r:id="rId8"/>
    <p:sldId id="275" r:id="rId9"/>
    <p:sldId id="306" r:id="rId10"/>
    <p:sldId id="278" r:id="rId11"/>
    <p:sldId id="271" r:id="rId12"/>
    <p:sldId id="259" r:id="rId13"/>
    <p:sldId id="269" r:id="rId14"/>
    <p:sldId id="260" r:id="rId15"/>
    <p:sldId id="261" r:id="rId16"/>
    <p:sldId id="285" r:id="rId17"/>
    <p:sldId id="279" r:id="rId18"/>
    <p:sldId id="286" r:id="rId19"/>
    <p:sldId id="262" r:id="rId20"/>
    <p:sldId id="287" r:id="rId21"/>
    <p:sldId id="283" r:id="rId22"/>
    <p:sldId id="289" r:id="rId23"/>
    <p:sldId id="265" r:id="rId24"/>
    <p:sldId id="288" r:id="rId25"/>
    <p:sldId id="267" r:id="rId26"/>
    <p:sldId id="290" r:id="rId27"/>
    <p:sldId id="281" r:id="rId28"/>
    <p:sldId id="292" r:id="rId29"/>
    <p:sldId id="293" r:id="rId30"/>
    <p:sldId id="291" r:id="rId31"/>
    <p:sldId id="294" r:id="rId32"/>
    <p:sldId id="304" r:id="rId33"/>
    <p:sldId id="295" r:id="rId34"/>
    <p:sldId id="299" r:id="rId35"/>
    <p:sldId id="301" r:id="rId36"/>
    <p:sldId id="300" r:id="rId37"/>
    <p:sldId id="302" r:id="rId38"/>
    <p:sldId id="296" r:id="rId39"/>
    <p:sldId id="297" r:id="rId40"/>
    <p:sldId id="303" r:id="rId41"/>
    <p:sldId id="298" r:id="rId42"/>
    <p:sldId id="305" r:id="rId4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p:cViewPr varScale="1">
        <p:scale>
          <a:sx n="39" d="100"/>
          <a:sy n="39" d="100"/>
        </p:scale>
        <p:origin x="-130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5800" y="2130425"/>
            <a:ext cx="7772400" cy="1470025"/>
          </a:xfrm>
        </p:spPr>
        <p:txBody>
          <a:bodyPr/>
          <a:lstStyle>
            <a:lvl1pPr>
              <a:defRPr/>
            </a:lvl1pPr>
          </a:lstStyle>
          <a:p>
            <a:r>
              <a:rPr lang="hu-HU" dirty="0" smtClean="0"/>
              <a:t>MINTACÍM SZERKESZTÉSE</a:t>
            </a:r>
            <a:endParaRPr lang="hu-HU" dirty="0"/>
          </a:p>
        </p:txBody>
      </p:sp>
      <p:sp>
        <p:nvSpPr>
          <p:cNvPr id="3" name="Alcím 2"/>
          <p:cNvSpPr>
            <a:spLocks noGrp="1"/>
          </p:cNvSpPr>
          <p:nvPr>
            <p:ph type="subTitle" idx="1"/>
          </p:nvPr>
        </p:nvSpPr>
        <p:spPr>
          <a:xfrm>
            <a:off x="683568" y="3886200"/>
            <a:ext cx="6400800" cy="17526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pic>
        <p:nvPicPr>
          <p:cNvPr id="4" name="Kép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260648"/>
            <a:ext cx="1349131" cy="684000"/>
          </a:xfrm>
          <a:prstGeom prst="rect">
            <a:avLst/>
          </a:prstGeom>
        </p:spPr>
      </p:pic>
    </p:spTree>
    <p:extLst>
      <p:ext uri="{BB962C8B-B14F-4D97-AF65-F5344CB8AC3E}">
        <p14:creationId xmlns:p14="http://schemas.microsoft.com/office/powerpoint/2010/main" val="305661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5" name="Kép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256448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pic>
        <p:nvPicPr>
          <p:cNvPr id="5" name="Kép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291663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6"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208974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8" name="Kép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10855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pic>
        <p:nvPicPr>
          <p:cNvPr id="4" name="Kép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261237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3" name="Kép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41221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1"/>
            <a:ext cx="3008313" cy="4298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pic>
        <p:nvPicPr>
          <p:cNvPr id="6"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235789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pic>
        <p:nvPicPr>
          <p:cNvPr id="6"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067793"/>
            <a:ext cx="1050902" cy="532800"/>
          </a:xfrm>
          <a:prstGeom prst="rect">
            <a:avLst/>
          </a:prstGeom>
        </p:spPr>
      </p:pic>
    </p:spTree>
    <p:extLst>
      <p:ext uri="{BB962C8B-B14F-4D97-AF65-F5344CB8AC3E}">
        <p14:creationId xmlns:p14="http://schemas.microsoft.com/office/powerpoint/2010/main" val="424772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5" name="Picture 11" descr="S:\NKE_SIRH_KSI\Social_Media\Koncepcio_prezi\NKE_emblema_fekete_CMYK.png"/>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rcRect/>
          <a:stretch/>
        </p:blipFill>
        <p:spPr bwMode="auto">
          <a:xfrm>
            <a:off x="4456589" y="2130641"/>
            <a:ext cx="4687411" cy="47273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helye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grpSp>
        <p:nvGrpSpPr>
          <p:cNvPr id="15" name="Csoportba foglalás 14"/>
          <p:cNvGrpSpPr/>
          <p:nvPr/>
        </p:nvGrpSpPr>
        <p:grpSpPr>
          <a:xfrm>
            <a:off x="201414" y="0"/>
            <a:ext cx="248374" cy="6858001"/>
            <a:chOff x="107505" y="0"/>
            <a:chExt cx="248374" cy="6858001"/>
          </a:xfrm>
        </p:grpSpPr>
        <p:pic>
          <p:nvPicPr>
            <p:cNvPr id="11" name="Picture 2" descr="S:\NKE_SIRH_KSI\Social_Media\Koncepcio_prezi\NKE_logo.png"/>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07505" y="4594569"/>
              <a:ext cx="248374" cy="22634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NKE_SIRH_KSI\Social_Media\Koncepcio_prezi\NKE_logo.png"/>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7505" y="0"/>
              <a:ext cx="248374" cy="2028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NKE_SIRH_KSI\Social_Media\Koncepcio_prezi\NKE_logo.png"/>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107505" y="2002937"/>
              <a:ext cx="248374" cy="25916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140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400" kern="1200">
          <a:solidFill>
            <a:srgbClr val="CEA60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file:///D:\Fut&#243;%20tanulm&#225;nyok\Ludovika%20Szabadegyetem-2017\&#1040;&#1083;&#1077;&#1082;&#1089;&#1072;&#1085;&#1076;&#1072;&#1088;%20&#1042;&#1091;&#1095;&#1080;&#1115;_%20&#1047;&#1072;&#1076;&#1088;&#1078;&#1072;&#1115;&#1091;%20&#1057;&#1088;&#1073;&#1080;&#1112;&#1091;%20&#1085;&#1072;%20&#1087;&#1088;&#1072;&#1074;&#1086;&#1084;%20&#1087;&#1091;&#1090;&#1091;%20-%20&#1073;&#1088;&#1078;&#1077;,%20&#1112;&#1072;&#1095;&#1077;,%20&#1073;&#1086;&#1113;&#1077;!%5b1%5d.mp4"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27584" y="1268760"/>
            <a:ext cx="7772400" cy="1470025"/>
          </a:xfrm>
        </p:spPr>
        <p:txBody>
          <a:bodyPr>
            <a:normAutofit fontScale="90000"/>
          </a:bodyPr>
          <a:lstStyle/>
          <a:p>
            <a:pPr algn="ctr"/>
            <a:r>
              <a:rPr lang="hu-HU" dirty="0" smtClean="0"/>
              <a:t>A Balkán XXI. </a:t>
            </a:r>
            <a:r>
              <a:rPr lang="hu-HU" dirty="0"/>
              <a:t>s</a:t>
            </a:r>
            <a:r>
              <a:rPr lang="hu-HU" dirty="0" smtClean="0"/>
              <a:t>zázadi kihívásai:</a:t>
            </a:r>
            <a:br>
              <a:rPr lang="hu-HU" dirty="0" smtClean="0"/>
            </a:br>
            <a:r>
              <a:rPr lang="hu-HU" sz="3600" dirty="0" smtClean="0"/>
              <a:t>radikalizmus, populizmus, demokrácia</a:t>
            </a:r>
            <a:endParaRPr lang="hu-HU" sz="3600" dirty="0"/>
          </a:p>
        </p:txBody>
      </p:sp>
      <p:sp>
        <p:nvSpPr>
          <p:cNvPr id="3" name="Alcím 2"/>
          <p:cNvSpPr>
            <a:spLocks noGrp="1"/>
          </p:cNvSpPr>
          <p:nvPr>
            <p:ph type="subTitle" idx="1"/>
          </p:nvPr>
        </p:nvSpPr>
        <p:spPr>
          <a:xfrm>
            <a:off x="683568" y="3886200"/>
            <a:ext cx="7992888" cy="1752600"/>
          </a:xfrm>
        </p:spPr>
        <p:txBody>
          <a:bodyPr>
            <a:normAutofit/>
          </a:bodyPr>
          <a:lstStyle/>
          <a:p>
            <a:pPr algn="ctr"/>
            <a:r>
              <a:rPr lang="hu-HU" dirty="0" smtClean="0"/>
              <a:t>Dr. Ördögh Tibor,</a:t>
            </a:r>
          </a:p>
          <a:p>
            <a:pPr algn="ctr"/>
            <a:r>
              <a:rPr lang="hu-HU" dirty="0"/>
              <a:t>e</a:t>
            </a:r>
            <a:r>
              <a:rPr lang="hu-HU" dirty="0" smtClean="0"/>
              <a:t>gyetemi adjunktus,</a:t>
            </a:r>
          </a:p>
          <a:p>
            <a:pPr algn="ctr"/>
            <a:r>
              <a:rPr lang="hu-HU" dirty="0" smtClean="0"/>
              <a:t>NKE-NETK Európa-tanulmányok Tanszék</a:t>
            </a:r>
            <a:endParaRPr lang="hu-HU" dirty="0"/>
          </a:p>
        </p:txBody>
      </p:sp>
    </p:spTree>
    <p:extLst>
      <p:ext uri="{BB962C8B-B14F-4D97-AF65-F5344CB8AC3E}">
        <p14:creationId xmlns:p14="http://schemas.microsoft.com/office/powerpoint/2010/main" val="316769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188640"/>
            <a:ext cx="8229600" cy="1143000"/>
          </a:xfrm>
        </p:spPr>
        <p:txBody>
          <a:bodyPr>
            <a:normAutofit fontScale="90000"/>
          </a:bodyPr>
          <a:lstStyle/>
          <a:p>
            <a:pPr algn="ctr"/>
            <a:r>
              <a:rPr lang="hu-HU" dirty="0" smtClean="0"/>
              <a:t>Elvira </a:t>
            </a:r>
            <a:r>
              <a:rPr lang="hu-HU" dirty="0" err="1" smtClean="0"/>
              <a:t>Karali</a:t>
            </a:r>
            <a:r>
              <a:rPr lang="sr-Latn-RS" dirty="0" smtClean="0"/>
              <a:t>č</a:t>
            </a:r>
            <a:br>
              <a:rPr lang="sr-Latn-RS" dirty="0" smtClean="0"/>
            </a:br>
            <a:r>
              <a:rPr lang="sr-Latn-RS" sz="2700" dirty="0" smtClean="0"/>
              <a:t>(</a:t>
            </a:r>
            <a:r>
              <a:rPr lang="hu-HU" sz="2700" dirty="0" smtClean="0"/>
              <a:t>két kiskorú gyermekét – 10 éves fiát, 3 éves kislányát – és 13 év házasság után a férjét hagyta otthon)</a:t>
            </a:r>
            <a:endParaRPr lang="hu-HU" sz="2700" dirty="0"/>
          </a:p>
        </p:txBody>
      </p:sp>
      <p:pic>
        <p:nvPicPr>
          <p:cNvPr id="33794" name="Picture 2" descr="Képtalálat a következ&amp;odblac;re: „elvira karalic”"/>
          <p:cNvPicPr>
            <a:picLocks noChangeAspect="1" noChangeArrowheads="1"/>
          </p:cNvPicPr>
          <p:nvPr/>
        </p:nvPicPr>
        <p:blipFill>
          <a:blip r:embed="rId2" cstate="print"/>
          <a:srcRect/>
          <a:stretch>
            <a:fillRect/>
          </a:stretch>
        </p:blipFill>
        <p:spPr bwMode="auto">
          <a:xfrm>
            <a:off x="755576" y="1556792"/>
            <a:ext cx="8216385" cy="42484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fontScale="90000"/>
          </a:bodyPr>
          <a:lstStyle/>
          <a:p>
            <a:pPr algn="ctr"/>
            <a:r>
              <a:rPr lang="hu-HU" dirty="0" smtClean="0"/>
              <a:t>Fenyegetés Boszniának</a:t>
            </a:r>
            <a:br>
              <a:rPr lang="hu-HU" dirty="0" smtClean="0"/>
            </a:br>
            <a:r>
              <a:rPr lang="hu-HU" dirty="0" smtClean="0"/>
              <a:t>2017.06.08.</a:t>
            </a:r>
            <a:endParaRPr lang="hu-HU" dirty="0"/>
          </a:p>
        </p:txBody>
      </p:sp>
      <p:sp>
        <p:nvSpPr>
          <p:cNvPr id="3" name="Tartalom helye 2"/>
          <p:cNvSpPr>
            <a:spLocks noGrp="1"/>
          </p:cNvSpPr>
          <p:nvPr>
            <p:ph idx="1"/>
          </p:nvPr>
        </p:nvSpPr>
        <p:spPr>
          <a:xfrm>
            <a:off x="457200" y="1340768"/>
            <a:ext cx="4978896" cy="4752528"/>
          </a:xfrm>
        </p:spPr>
        <p:txBody>
          <a:bodyPr>
            <a:normAutofit fontScale="62500" lnSpcReduction="20000"/>
          </a:bodyPr>
          <a:lstStyle/>
          <a:p>
            <a:pPr algn="just">
              <a:buNone/>
            </a:pPr>
            <a:r>
              <a:rPr lang="hu-HU" dirty="0" smtClean="0"/>
              <a:t>	</a:t>
            </a:r>
            <a:r>
              <a:rPr lang="en-US" dirty="0" smtClean="0"/>
              <a:t>"Attack them, kill them using silencers, that is indeed a glorious act ... kill them in front of their children and wives. Spill their dirty blood, let it run down the streets of the Balkans</a:t>
            </a:r>
            <a:r>
              <a:rPr lang="hu-HU" dirty="0" smtClean="0"/>
              <a:t>.</a:t>
            </a:r>
            <a:r>
              <a:rPr lang="en-US" dirty="0" smtClean="0"/>
              <a:t>„</a:t>
            </a:r>
            <a:endParaRPr lang="hu-HU" dirty="0" smtClean="0"/>
          </a:p>
          <a:p>
            <a:pPr>
              <a:buNone/>
            </a:pPr>
            <a:r>
              <a:rPr lang="hu-HU" dirty="0" smtClean="0"/>
              <a:t>	</a:t>
            </a:r>
          </a:p>
          <a:p>
            <a:pPr>
              <a:buNone/>
            </a:pPr>
            <a:r>
              <a:rPr lang="hu-HU" dirty="0" smtClean="0"/>
              <a:t>	</a:t>
            </a:r>
            <a:r>
              <a:rPr lang="en-US" dirty="0" smtClean="0"/>
              <a:t>“Your blood is dearer and sweeter to us than that of the Serbs and Croats</a:t>
            </a:r>
            <a:r>
              <a:rPr lang="hu-HU" dirty="0" smtClean="0"/>
              <a:t>.”</a:t>
            </a:r>
          </a:p>
          <a:p>
            <a:pPr>
              <a:buNone/>
            </a:pPr>
            <a:r>
              <a:rPr lang="hu-HU" dirty="0" smtClean="0"/>
              <a:t>					 </a:t>
            </a:r>
            <a:r>
              <a:rPr lang="hu-HU" dirty="0" err="1" smtClean="0"/>
              <a:t>Rumiyah</a:t>
            </a:r>
            <a:endParaRPr lang="hu-HU" dirty="0" smtClean="0"/>
          </a:p>
          <a:p>
            <a:pPr>
              <a:buNone/>
            </a:pPr>
            <a:endParaRPr lang="hu-HU" dirty="0" smtClean="0"/>
          </a:p>
          <a:p>
            <a:pPr algn="just">
              <a:buNone/>
            </a:pPr>
            <a:r>
              <a:rPr lang="hu-HU" dirty="0" smtClean="0"/>
              <a:t>	"A hagyományos iszlám mérsékelt, nyílt és valódi értelmezése ezen a területen a legjobb gátja a muzulmánok </a:t>
            </a:r>
            <a:r>
              <a:rPr lang="hu-HU" dirty="0" err="1" smtClean="0"/>
              <a:t>radikalizálására</a:t>
            </a:r>
            <a:r>
              <a:rPr lang="hu-HU" dirty="0" smtClean="0"/>
              <a:t> irányuló minden kísérletnek." </a:t>
            </a:r>
          </a:p>
          <a:p>
            <a:pPr>
              <a:buNone/>
            </a:pPr>
            <a:r>
              <a:rPr lang="hu-HU" dirty="0" smtClean="0"/>
              <a:t>				 </a:t>
            </a:r>
            <a:r>
              <a:rPr lang="hu-HU" dirty="0" err="1" smtClean="0"/>
              <a:t>Bakir</a:t>
            </a:r>
            <a:r>
              <a:rPr lang="hu-HU" dirty="0" smtClean="0"/>
              <a:t> </a:t>
            </a:r>
            <a:r>
              <a:rPr lang="hu-HU" dirty="0" err="1" smtClean="0"/>
              <a:t>Izetbegovi</a:t>
            </a:r>
            <a:r>
              <a:rPr lang="sr-Latn-RS" dirty="0" smtClean="0"/>
              <a:t>ć</a:t>
            </a:r>
            <a:endParaRPr lang="hu-HU" dirty="0"/>
          </a:p>
        </p:txBody>
      </p:sp>
      <p:pic>
        <p:nvPicPr>
          <p:cNvPr id="3074" name="Picture 2" descr="Kapcsolódó kép"/>
          <p:cNvPicPr>
            <a:picLocks noChangeAspect="1" noChangeArrowheads="1"/>
          </p:cNvPicPr>
          <p:nvPr/>
        </p:nvPicPr>
        <p:blipFill>
          <a:blip r:embed="rId2" cstate="print"/>
          <a:srcRect/>
          <a:stretch>
            <a:fillRect/>
          </a:stretch>
        </p:blipFill>
        <p:spPr bwMode="auto">
          <a:xfrm>
            <a:off x="5436096" y="1484784"/>
            <a:ext cx="3707904" cy="2284069"/>
          </a:xfrm>
          <a:prstGeom prst="rect">
            <a:avLst/>
          </a:prstGeom>
          <a:noFill/>
        </p:spPr>
      </p:pic>
      <p:pic>
        <p:nvPicPr>
          <p:cNvPr id="3076" name="Picture 4" descr="Képtalálat a következ&amp;odblac;re: „husein kavazovic”"/>
          <p:cNvPicPr>
            <a:picLocks noChangeAspect="1" noChangeArrowheads="1"/>
          </p:cNvPicPr>
          <p:nvPr/>
        </p:nvPicPr>
        <p:blipFill>
          <a:blip r:embed="rId3" cstate="print"/>
          <a:srcRect/>
          <a:stretch>
            <a:fillRect/>
          </a:stretch>
        </p:blipFill>
        <p:spPr bwMode="auto">
          <a:xfrm>
            <a:off x="5508104" y="3789040"/>
            <a:ext cx="3635896" cy="2231157"/>
          </a:xfrm>
          <a:prstGeom prst="rect">
            <a:avLst/>
          </a:prstGeom>
          <a:noFill/>
        </p:spPr>
      </p:pic>
      <p:sp>
        <p:nvSpPr>
          <p:cNvPr id="6" name="Szövegdoboz 5"/>
          <p:cNvSpPr txBox="1"/>
          <p:nvPr/>
        </p:nvSpPr>
        <p:spPr>
          <a:xfrm>
            <a:off x="5292080" y="6165304"/>
            <a:ext cx="3851920" cy="369332"/>
          </a:xfrm>
          <a:prstGeom prst="rect">
            <a:avLst/>
          </a:prstGeom>
          <a:noFill/>
        </p:spPr>
        <p:txBody>
          <a:bodyPr wrap="square" rtlCol="0">
            <a:spAutoFit/>
          </a:bodyPr>
          <a:lstStyle/>
          <a:p>
            <a:pPr algn="ctr"/>
            <a:r>
              <a:rPr lang="sr-Latn-RS" dirty="0" smtClean="0"/>
              <a:t>Husein Kavazović, </a:t>
            </a:r>
            <a:r>
              <a:rPr lang="hu-HU" dirty="0" err="1" smtClean="0"/>
              <a:t>BiH</a:t>
            </a:r>
            <a:r>
              <a:rPr lang="hu-HU" dirty="0" smtClean="0"/>
              <a:t> </a:t>
            </a:r>
            <a:r>
              <a:rPr lang="hu-HU" dirty="0" err="1" smtClean="0"/>
              <a:t>nagymuftija</a:t>
            </a:r>
            <a:endParaRPr lang="hu-H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lstStyle/>
          <a:p>
            <a:pPr algn="ctr"/>
            <a:r>
              <a:rPr lang="hu-HU" dirty="0" err="1" smtClean="0"/>
              <a:t>Chamile</a:t>
            </a:r>
            <a:r>
              <a:rPr lang="hu-HU" dirty="0" smtClean="0"/>
              <a:t> </a:t>
            </a:r>
            <a:r>
              <a:rPr lang="hu-HU" dirty="0" err="1" smtClean="0"/>
              <a:t>Tahiri</a:t>
            </a:r>
            <a:endParaRPr lang="hu-HU" dirty="0"/>
          </a:p>
        </p:txBody>
      </p:sp>
      <p:pic>
        <p:nvPicPr>
          <p:cNvPr id="15362" name="Picture 2" descr="https://orientalista.hu/wp-content/uploads/2017/05/isis-iszl%C3%A1m-%C3%A1llam-n%C5%91k-615x350.jpg"/>
          <p:cNvPicPr>
            <a:picLocks noChangeAspect="1" noChangeArrowheads="1"/>
          </p:cNvPicPr>
          <p:nvPr/>
        </p:nvPicPr>
        <p:blipFill>
          <a:blip r:embed="rId2" cstate="print"/>
          <a:srcRect/>
          <a:stretch>
            <a:fillRect/>
          </a:stretch>
        </p:blipFill>
        <p:spPr bwMode="auto">
          <a:xfrm>
            <a:off x="611560" y="1133526"/>
            <a:ext cx="8208912" cy="46717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476672"/>
            <a:ext cx="8229600" cy="1143000"/>
          </a:xfrm>
        </p:spPr>
        <p:txBody>
          <a:bodyPr>
            <a:normAutofit fontScale="90000"/>
          </a:bodyPr>
          <a:lstStyle/>
          <a:p>
            <a:pPr algn="ctr"/>
            <a:r>
              <a:rPr lang="hu-HU" dirty="0" err="1" smtClean="0"/>
              <a:t>Lavdim</a:t>
            </a:r>
            <a:r>
              <a:rPr lang="hu-HU" dirty="0" smtClean="0"/>
              <a:t> </a:t>
            </a:r>
            <a:r>
              <a:rPr lang="hu-HU" dirty="0" err="1" smtClean="0"/>
              <a:t>Muhaxheri</a:t>
            </a:r>
            <a:r>
              <a:rPr lang="hu-HU" dirty="0" smtClean="0"/>
              <a:t/>
            </a:r>
            <a:br>
              <a:rPr lang="hu-HU" dirty="0" smtClean="0"/>
            </a:br>
            <a:r>
              <a:rPr lang="hu-HU" dirty="0" smtClean="0"/>
              <a:t>„Abu Abdullah </a:t>
            </a:r>
            <a:r>
              <a:rPr lang="hu-HU" dirty="0" err="1" smtClean="0"/>
              <a:t>al</a:t>
            </a:r>
            <a:r>
              <a:rPr lang="hu-HU" dirty="0" smtClean="0"/>
              <a:t> </a:t>
            </a:r>
            <a:r>
              <a:rPr lang="hu-HU" dirty="0" err="1" smtClean="0"/>
              <a:t>Kosova</a:t>
            </a:r>
            <a:r>
              <a:rPr lang="hu-HU" dirty="0" smtClean="0"/>
              <a:t>”</a:t>
            </a:r>
            <a:br>
              <a:rPr lang="hu-HU" dirty="0" smtClean="0"/>
            </a:br>
            <a:r>
              <a:rPr lang="hu-HU" dirty="0" smtClean="0"/>
              <a:t>(balkáni mészáros)</a:t>
            </a:r>
            <a:endParaRPr lang="hu-HU" dirty="0"/>
          </a:p>
        </p:txBody>
      </p:sp>
      <p:pic>
        <p:nvPicPr>
          <p:cNvPr id="5122" name="Picture 2" descr="Kapcsolódó kép"/>
          <p:cNvPicPr>
            <a:picLocks noChangeAspect="1" noChangeArrowheads="1"/>
          </p:cNvPicPr>
          <p:nvPr/>
        </p:nvPicPr>
        <p:blipFill>
          <a:blip r:embed="rId2" cstate="print"/>
          <a:srcRect/>
          <a:stretch>
            <a:fillRect/>
          </a:stretch>
        </p:blipFill>
        <p:spPr bwMode="auto">
          <a:xfrm>
            <a:off x="539552" y="2220519"/>
            <a:ext cx="8244408" cy="46374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0"/>
            <a:ext cx="8229600" cy="576064"/>
          </a:xfrm>
        </p:spPr>
        <p:txBody>
          <a:bodyPr>
            <a:normAutofit fontScale="90000"/>
          </a:bodyPr>
          <a:lstStyle/>
          <a:p>
            <a:pPr algn="ctr"/>
            <a:r>
              <a:rPr lang="hu-HU" dirty="0" smtClean="0"/>
              <a:t>Állami válaszok</a:t>
            </a:r>
            <a:endParaRPr lang="hu-HU" dirty="0"/>
          </a:p>
        </p:txBody>
      </p:sp>
      <p:sp>
        <p:nvSpPr>
          <p:cNvPr id="3" name="Tartalom helye 2"/>
          <p:cNvSpPr>
            <a:spLocks noGrp="1"/>
          </p:cNvSpPr>
          <p:nvPr>
            <p:ph idx="1"/>
          </p:nvPr>
        </p:nvSpPr>
        <p:spPr>
          <a:xfrm>
            <a:off x="611560" y="476672"/>
            <a:ext cx="8532440" cy="5949280"/>
          </a:xfrm>
        </p:spPr>
        <p:txBody>
          <a:bodyPr>
            <a:noAutofit/>
          </a:bodyPr>
          <a:lstStyle/>
          <a:p>
            <a:pPr algn="just"/>
            <a:r>
              <a:rPr lang="hu-HU" sz="1200" dirty="0" smtClean="0"/>
              <a:t>Szerbia (2014-):</a:t>
            </a:r>
          </a:p>
          <a:p>
            <a:pPr lvl="1" algn="just"/>
            <a:r>
              <a:rPr lang="hu-HU" sz="1200" dirty="0" smtClean="0"/>
              <a:t>A külföldi háborúkban vagy fegyveres összetűzésekben való részvétel 6</a:t>
            </a:r>
            <a:r>
              <a:rPr lang="hu-HU" sz="1200" b="1" dirty="0" smtClean="0"/>
              <a:t> hónaptól 5 </a:t>
            </a:r>
            <a:r>
              <a:rPr lang="hu-HU" sz="1200" dirty="0" smtClean="0"/>
              <a:t>évig terjedő börtönbüntetéssel sújtható. A bűncselekmény súlyosabb formája az, ha az illető egy csoport tagjaként vett részt a harcokban, ezért </a:t>
            </a:r>
            <a:r>
              <a:rPr lang="hu-HU" sz="1200" b="1" dirty="0" smtClean="0"/>
              <a:t>1-8</a:t>
            </a:r>
            <a:r>
              <a:rPr lang="hu-HU" sz="1200" dirty="0" smtClean="0"/>
              <a:t> évig terjedő börtön róható ki.</a:t>
            </a:r>
          </a:p>
          <a:p>
            <a:pPr lvl="1" algn="just"/>
            <a:r>
              <a:rPr lang="hu-HU" sz="1200" dirty="0" smtClean="0"/>
              <a:t>A külföldi háborúkban való részvétel szervezése </a:t>
            </a:r>
            <a:r>
              <a:rPr lang="hu-HU" sz="1200" b="1" dirty="0" smtClean="0"/>
              <a:t>2-10 </a:t>
            </a:r>
            <a:r>
              <a:rPr lang="hu-HU" sz="1200" dirty="0" smtClean="0"/>
              <a:t>év börtönbüntetés jár.</a:t>
            </a:r>
          </a:p>
          <a:p>
            <a:pPr algn="just"/>
            <a:r>
              <a:rPr lang="hu-HU" sz="1200" dirty="0" smtClean="0"/>
              <a:t>Bosznia-Hercegovina (2014-):</a:t>
            </a:r>
          </a:p>
          <a:p>
            <a:pPr lvl="1" algn="just"/>
            <a:r>
              <a:rPr lang="hu-HU" sz="1200" b="1" dirty="0" smtClean="0"/>
              <a:t>10</a:t>
            </a:r>
            <a:r>
              <a:rPr lang="hu-HU" sz="1200" dirty="0" smtClean="0"/>
              <a:t> évig terjedő börtönbüntetéssel sújthatja a külföldi hadszíntéren harcoló zsoldosokat,</a:t>
            </a:r>
          </a:p>
          <a:p>
            <a:pPr lvl="1" algn="just"/>
            <a:r>
              <a:rPr lang="hu-HU" sz="1200" b="1" dirty="0" smtClean="0"/>
              <a:t>5 </a:t>
            </a:r>
            <a:r>
              <a:rPr lang="hu-HU" sz="1200" dirty="0" smtClean="0"/>
              <a:t>évig terjedő szabadságvesztéssel azokat, akik katonai vagy félkatonai osztagokat szerveznek külföldi harcokra, illetve felkészítik, kiképzik az önkénteseket,</a:t>
            </a:r>
          </a:p>
          <a:p>
            <a:pPr lvl="1" algn="just"/>
            <a:r>
              <a:rPr lang="hu-HU" sz="1200" b="1" dirty="0" smtClean="0"/>
              <a:t>4</a:t>
            </a:r>
            <a:r>
              <a:rPr lang="hu-HU" sz="1200" dirty="0" smtClean="0"/>
              <a:t> évre ítélhetők azok, akik nyilvánosan vagy a médián keresztül a külföldi harcokban való részvételt népszerűsítik.</a:t>
            </a:r>
          </a:p>
          <a:p>
            <a:pPr algn="just"/>
            <a:r>
              <a:rPr lang="hu-HU" sz="1200" dirty="0" smtClean="0"/>
              <a:t>Albánia (2014-):</a:t>
            </a:r>
          </a:p>
          <a:p>
            <a:pPr lvl="1" algn="just"/>
            <a:r>
              <a:rPr lang="hu-HU" sz="1200" dirty="0" smtClean="0"/>
              <a:t>katonai vagy félkatonai szervezetekbe való toborzás </a:t>
            </a:r>
            <a:r>
              <a:rPr lang="hu-HU" sz="1200" b="1" dirty="0" smtClean="0"/>
              <a:t>3</a:t>
            </a:r>
            <a:r>
              <a:rPr lang="hu-HU" sz="1200" dirty="0" smtClean="0"/>
              <a:t> évig terjedő börtönbüntetés,</a:t>
            </a:r>
          </a:p>
          <a:p>
            <a:pPr lvl="1" algn="just"/>
            <a:r>
              <a:rPr lang="hu-HU" sz="1200" dirty="0" smtClean="0"/>
              <a:t>Részvételért </a:t>
            </a:r>
            <a:r>
              <a:rPr lang="hu-HU" sz="1200" b="1" dirty="0" smtClean="0"/>
              <a:t>15</a:t>
            </a:r>
            <a:r>
              <a:rPr lang="hu-HU" sz="1200" dirty="0" smtClean="0"/>
              <a:t> évig terjedő börtönbüntetés,</a:t>
            </a:r>
          </a:p>
          <a:p>
            <a:pPr lvl="1" algn="just"/>
            <a:r>
              <a:rPr lang="hu-HU" sz="1200" dirty="0" smtClean="0">
                <a:solidFill>
                  <a:schemeClr val="tx1"/>
                </a:solidFill>
              </a:rPr>
              <a:t>Terrorszervezet pénzelése is büntetendő.</a:t>
            </a:r>
          </a:p>
          <a:p>
            <a:pPr algn="just"/>
            <a:r>
              <a:rPr lang="hu-HU" sz="1200" dirty="0" smtClean="0">
                <a:solidFill>
                  <a:schemeClr val="tx1"/>
                </a:solidFill>
              </a:rPr>
              <a:t>Macedónia (2014):</a:t>
            </a:r>
          </a:p>
          <a:p>
            <a:pPr lvl="1" algn="just"/>
            <a:r>
              <a:rPr lang="hu-HU" sz="1200" dirty="0" smtClean="0">
                <a:solidFill>
                  <a:schemeClr val="tx1"/>
                </a:solidFill>
              </a:rPr>
              <a:t>Katonai vagy félkatonai szervezetben  való részvétel, finanszírozás </a:t>
            </a:r>
            <a:r>
              <a:rPr lang="hu-HU" sz="1200" b="1" dirty="0" smtClean="0">
                <a:solidFill>
                  <a:schemeClr val="tx1"/>
                </a:solidFill>
              </a:rPr>
              <a:t>5 </a:t>
            </a:r>
            <a:r>
              <a:rPr lang="hu-HU" sz="1200" dirty="0" smtClean="0">
                <a:solidFill>
                  <a:schemeClr val="tx1"/>
                </a:solidFill>
              </a:rPr>
              <a:t>évig terjedő börtönbüntetéssel,</a:t>
            </a:r>
          </a:p>
          <a:p>
            <a:pPr lvl="1" algn="just"/>
            <a:r>
              <a:rPr lang="hu-HU" sz="1200" dirty="0" smtClean="0">
                <a:solidFill>
                  <a:schemeClr val="tx1"/>
                </a:solidFill>
              </a:rPr>
              <a:t>Toborzás minimum </a:t>
            </a:r>
            <a:r>
              <a:rPr lang="hu-HU" sz="1200" b="1" dirty="0" smtClean="0">
                <a:solidFill>
                  <a:schemeClr val="tx1"/>
                </a:solidFill>
              </a:rPr>
              <a:t>4 </a:t>
            </a:r>
            <a:r>
              <a:rPr lang="hu-HU" sz="1200" dirty="0" smtClean="0">
                <a:solidFill>
                  <a:schemeClr val="tx1"/>
                </a:solidFill>
              </a:rPr>
              <a:t>évig terjedő börtönbüntetés</a:t>
            </a:r>
          </a:p>
          <a:p>
            <a:pPr algn="just"/>
            <a:r>
              <a:rPr lang="hu-HU" sz="1200" dirty="0" smtClean="0"/>
              <a:t>Koszovó (2015-):</a:t>
            </a:r>
          </a:p>
          <a:p>
            <a:pPr lvl="1" algn="just"/>
            <a:r>
              <a:rPr lang="hu-HU" sz="1200" b="1" dirty="0" smtClean="0"/>
              <a:t>15</a:t>
            </a:r>
            <a:r>
              <a:rPr lang="hu-HU" sz="1200" dirty="0" smtClean="0"/>
              <a:t> évig terjedő börtönbüntetéssel sújtja azokat, akik külföldi katonai, félkatonai vagy rendőri egységekhez csatlakozva zsoldosként vesznek részt bármilyen összetűzésben Koszovó területén kívül. </a:t>
            </a:r>
          </a:p>
          <a:p>
            <a:pPr lvl="1" algn="just"/>
            <a:r>
              <a:rPr lang="hu-HU" sz="1200" dirty="0" smtClean="0"/>
              <a:t>büntetik azokat is, akik a harcokban való részvételre buzdítanak vagy toboroznak másokat.</a:t>
            </a:r>
          </a:p>
          <a:p>
            <a:pPr algn="just"/>
            <a:r>
              <a:rPr lang="sr-Latn-RS" sz="1200" dirty="0" smtClean="0">
                <a:solidFill>
                  <a:schemeClr val="tx1"/>
                </a:solidFill>
              </a:rPr>
              <a:t>Monenegr</a:t>
            </a:r>
            <a:r>
              <a:rPr lang="hu-HU" sz="1200" dirty="0" smtClean="0">
                <a:solidFill>
                  <a:schemeClr val="tx1"/>
                </a:solidFill>
              </a:rPr>
              <a:t>ó (2014):</a:t>
            </a:r>
          </a:p>
          <a:p>
            <a:pPr lvl="1" algn="just"/>
            <a:r>
              <a:rPr lang="hu-HU" sz="1200" b="1" dirty="0" smtClean="0"/>
              <a:t>2-10 </a:t>
            </a:r>
            <a:r>
              <a:rPr lang="hu-HU" sz="1200" dirty="0" smtClean="0"/>
              <a:t>évig terjedő börtönbüntetéssel sújtja azokat, akik külföldi katonai, félkatonai vagy rendőri egységekhez csatlakozva zsoldosként vesznek részt bármilyen összetűzésben Montenegró területén kívül, beleértve  személyek vagy csoport szállítását, képzését, irányítását, továbbá szervezethez csatlakozik.</a:t>
            </a:r>
          </a:p>
          <a:p>
            <a:pPr lvl="1" algn="just"/>
            <a:r>
              <a:rPr lang="hu-HU" sz="1200" dirty="0" smtClean="0"/>
              <a:t>Börtönbüntetéssel sújtható az is, aki pénzügyileg vagy más módon segítséget  nyújt montenegrói állampolgároknak a csatatérre való távozásához.</a:t>
            </a:r>
            <a:endParaRPr lang="hu-HU" sz="1200" dirty="0" smtClean="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188640"/>
            <a:ext cx="8229600" cy="634082"/>
          </a:xfrm>
        </p:spPr>
        <p:txBody>
          <a:bodyPr>
            <a:normAutofit fontScale="90000"/>
          </a:bodyPr>
          <a:lstStyle/>
          <a:p>
            <a:pPr algn="ctr"/>
            <a:r>
              <a:rPr lang="hu-HU" dirty="0" smtClean="0"/>
              <a:t>Demokrácia a Balkánon</a:t>
            </a:r>
            <a:endParaRPr lang="hu-HU" dirty="0"/>
          </a:p>
        </p:txBody>
      </p:sp>
      <p:pic>
        <p:nvPicPr>
          <p:cNvPr id="8195" name="Picture 3"/>
          <p:cNvPicPr>
            <a:picLocks noChangeAspect="1" noChangeArrowheads="1"/>
          </p:cNvPicPr>
          <p:nvPr/>
        </p:nvPicPr>
        <p:blipFill>
          <a:blip r:embed="rId2" cstate="print"/>
          <a:srcRect/>
          <a:stretch>
            <a:fillRect/>
          </a:stretch>
        </p:blipFill>
        <p:spPr bwMode="auto">
          <a:xfrm>
            <a:off x="395536" y="908720"/>
            <a:ext cx="8748464" cy="5949280"/>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4067944" y="908720"/>
            <a:ext cx="5076056" cy="191164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38914" name="Picture 2" descr="Nations in Transit 2017: The region now has more authoritarian regimes than democracies."/>
          <p:cNvPicPr>
            <a:picLocks noChangeAspect="1" noChangeArrowheads="1"/>
          </p:cNvPicPr>
          <p:nvPr/>
        </p:nvPicPr>
        <p:blipFill>
          <a:blip r:embed="rId2" cstate="print"/>
          <a:srcRect/>
          <a:stretch>
            <a:fillRect/>
          </a:stretch>
        </p:blipFill>
        <p:spPr bwMode="auto">
          <a:xfrm>
            <a:off x="467544" y="-40822"/>
            <a:ext cx="8676456" cy="689882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6923112" cy="1143000"/>
          </a:xfrm>
        </p:spPr>
        <p:txBody>
          <a:bodyPr>
            <a:noAutofit/>
          </a:bodyPr>
          <a:lstStyle/>
          <a:p>
            <a:pPr algn="ctr"/>
            <a:r>
              <a:rPr lang="hu-HU" sz="3200" dirty="0" smtClean="0"/>
              <a:t>Montenegró</a:t>
            </a:r>
            <a:br>
              <a:rPr lang="hu-HU" sz="3200" dirty="0" smtClean="0"/>
            </a:br>
            <a:r>
              <a:rPr lang="hu-HU" sz="3200" dirty="0" err="1" smtClean="0"/>
              <a:t>Nation</a:t>
            </a:r>
            <a:r>
              <a:rPr lang="hu-HU" sz="3200" dirty="0" smtClean="0"/>
              <a:t> </a:t>
            </a:r>
            <a:r>
              <a:rPr lang="hu-HU" sz="3200" dirty="0" err="1" smtClean="0"/>
              <a:t>in</a:t>
            </a:r>
            <a:r>
              <a:rPr lang="hu-HU" sz="3200" dirty="0" smtClean="0"/>
              <a:t> </a:t>
            </a:r>
            <a:r>
              <a:rPr lang="hu-HU" sz="3200" dirty="0" err="1" smtClean="0"/>
              <a:t>Transit</a:t>
            </a:r>
            <a:r>
              <a:rPr lang="hu-HU" sz="3200" dirty="0" smtClean="0"/>
              <a:t>:</a:t>
            </a:r>
            <a:br>
              <a:rPr lang="hu-HU" sz="3200" dirty="0" smtClean="0"/>
            </a:br>
            <a:r>
              <a:rPr lang="hu-HU" sz="3200" dirty="0" smtClean="0"/>
              <a:t>Félig konszolidált demokrácia</a:t>
            </a:r>
            <a:endParaRPr lang="hu-HU" sz="3200" dirty="0"/>
          </a:p>
        </p:txBody>
      </p:sp>
      <p:graphicFrame>
        <p:nvGraphicFramePr>
          <p:cNvPr id="4" name="Táblázat 3"/>
          <p:cNvGraphicFramePr>
            <a:graphicFrameLocks noGrp="1"/>
          </p:cNvGraphicFramePr>
          <p:nvPr/>
        </p:nvGraphicFramePr>
        <p:xfrm>
          <a:off x="755576" y="1628800"/>
          <a:ext cx="7854693" cy="4170088"/>
        </p:xfrm>
        <a:graphic>
          <a:graphicData uri="http://schemas.openxmlformats.org/drawingml/2006/table">
            <a:tbl>
              <a:tblPr/>
              <a:tblGrid>
                <a:gridCol w="3123622"/>
                <a:gridCol w="474085"/>
                <a:gridCol w="474085"/>
                <a:gridCol w="474085"/>
                <a:gridCol w="464306"/>
                <a:gridCol w="474085"/>
                <a:gridCol w="474085"/>
                <a:gridCol w="474085"/>
                <a:gridCol w="474085"/>
                <a:gridCol w="474085"/>
                <a:gridCol w="474085"/>
              </a:tblGrid>
              <a:tr h="159425">
                <a:tc>
                  <a:txBody>
                    <a:bodyPr/>
                    <a:lstStyle/>
                    <a:p>
                      <a:endParaRPr lang="hu-HU" sz="1400" dirty="0"/>
                    </a:p>
                  </a:txBody>
                  <a:tcPr marL="15586" marR="15586" marT="15586" marB="15586" anchor="ctr">
                    <a:lnL>
                      <a:noFill/>
                    </a:lnL>
                    <a:lnR>
                      <a:noFill/>
                    </a:lnR>
                    <a:lnT>
                      <a:noFill/>
                    </a:lnT>
                    <a:lnB>
                      <a:noFill/>
                    </a:lnB>
                  </a:tcPr>
                </a:tc>
                <a:tc>
                  <a:txBody>
                    <a:bodyPr/>
                    <a:lstStyle/>
                    <a:p>
                      <a:r>
                        <a:rPr lang="hu-HU" sz="1400" b="1" dirty="0"/>
                        <a:t>2008</a:t>
                      </a:r>
                      <a:endParaRPr lang="hu-HU" sz="1400" dirty="0"/>
                    </a:p>
                  </a:txBody>
                  <a:tcPr marL="15586" marR="15586" marT="15586" marB="15586" anchor="ctr">
                    <a:lnL>
                      <a:noFill/>
                    </a:lnL>
                    <a:lnR>
                      <a:noFill/>
                    </a:lnR>
                    <a:lnT>
                      <a:noFill/>
                    </a:lnT>
                    <a:lnB>
                      <a:noFill/>
                    </a:lnB>
                  </a:tcPr>
                </a:tc>
                <a:tc>
                  <a:txBody>
                    <a:bodyPr/>
                    <a:lstStyle/>
                    <a:p>
                      <a:r>
                        <a:rPr lang="hu-HU" sz="1400" b="1"/>
                        <a:t>2009</a:t>
                      </a:r>
                      <a:endParaRPr lang="hu-HU" sz="1400"/>
                    </a:p>
                  </a:txBody>
                  <a:tcPr marL="15586" marR="15586" marT="15586" marB="15586" anchor="ctr">
                    <a:lnL>
                      <a:noFill/>
                    </a:lnL>
                    <a:lnR>
                      <a:noFill/>
                    </a:lnR>
                    <a:lnT>
                      <a:noFill/>
                    </a:lnT>
                    <a:lnB>
                      <a:noFill/>
                    </a:lnB>
                  </a:tcPr>
                </a:tc>
                <a:tc>
                  <a:txBody>
                    <a:bodyPr/>
                    <a:lstStyle/>
                    <a:p>
                      <a:r>
                        <a:rPr lang="hu-HU" sz="1400" b="1"/>
                        <a:t>2010</a:t>
                      </a:r>
                      <a:endParaRPr lang="hu-HU" sz="1400"/>
                    </a:p>
                  </a:txBody>
                  <a:tcPr marL="15586" marR="15586" marT="15586" marB="15586" anchor="ctr">
                    <a:lnL>
                      <a:noFill/>
                    </a:lnL>
                    <a:lnR>
                      <a:noFill/>
                    </a:lnR>
                    <a:lnT>
                      <a:noFill/>
                    </a:lnT>
                    <a:lnB>
                      <a:noFill/>
                    </a:lnB>
                  </a:tcPr>
                </a:tc>
                <a:tc>
                  <a:txBody>
                    <a:bodyPr/>
                    <a:lstStyle/>
                    <a:p>
                      <a:r>
                        <a:rPr lang="hu-HU" sz="1400" b="1"/>
                        <a:t>2011</a:t>
                      </a:r>
                      <a:endParaRPr lang="hu-HU" sz="1400"/>
                    </a:p>
                  </a:txBody>
                  <a:tcPr marL="15586" marR="15586" marT="15586" marB="15586" anchor="ctr">
                    <a:lnL>
                      <a:noFill/>
                    </a:lnL>
                    <a:lnR>
                      <a:noFill/>
                    </a:lnR>
                    <a:lnT>
                      <a:noFill/>
                    </a:lnT>
                    <a:lnB>
                      <a:noFill/>
                    </a:lnB>
                  </a:tcPr>
                </a:tc>
                <a:tc>
                  <a:txBody>
                    <a:bodyPr/>
                    <a:lstStyle/>
                    <a:p>
                      <a:r>
                        <a:rPr lang="hu-HU" sz="1400" b="1"/>
                        <a:t>2012</a:t>
                      </a:r>
                      <a:endParaRPr lang="hu-HU" sz="1400"/>
                    </a:p>
                  </a:txBody>
                  <a:tcPr marL="15586" marR="15586" marT="15586" marB="15586" anchor="ctr">
                    <a:lnL>
                      <a:noFill/>
                    </a:lnL>
                    <a:lnR>
                      <a:noFill/>
                    </a:lnR>
                    <a:lnT>
                      <a:noFill/>
                    </a:lnT>
                    <a:lnB>
                      <a:noFill/>
                    </a:lnB>
                  </a:tcPr>
                </a:tc>
                <a:tc>
                  <a:txBody>
                    <a:bodyPr/>
                    <a:lstStyle/>
                    <a:p>
                      <a:r>
                        <a:rPr lang="hu-HU" sz="1400" b="1"/>
                        <a:t>2013</a:t>
                      </a:r>
                      <a:endParaRPr lang="hu-HU" sz="1400"/>
                    </a:p>
                  </a:txBody>
                  <a:tcPr marL="15586" marR="15586" marT="15586" marB="15586" anchor="ctr">
                    <a:lnL>
                      <a:noFill/>
                    </a:lnL>
                    <a:lnR>
                      <a:noFill/>
                    </a:lnR>
                    <a:lnT>
                      <a:noFill/>
                    </a:lnT>
                    <a:lnB>
                      <a:noFill/>
                    </a:lnB>
                  </a:tcPr>
                </a:tc>
                <a:tc>
                  <a:txBody>
                    <a:bodyPr/>
                    <a:lstStyle/>
                    <a:p>
                      <a:r>
                        <a:rPr lang="hu-HU" sz="1400" b="1"/>
                        <a:t>2014</a:t>
                      </a:r>
                      <a:endParaRPr lang="hu-HU" sz="1400"/>
                    </a:p>
                  </a:txBody>
                  <a:tcPr marL="15586" marR="15586" marT="15586" marB="15586" anchor="ctr">
                    <a:lnL>
                      <a:noFill/>
                    </a:lnL>
                    <a:lnR>
                      <a:noFill/>
                    </a:lnR>
                    <a:lnT>
                      <a:noFill/>
                    </a:lnT>
                    <a:lnB>
                      <a:noFill/>
                    </a:lnB>
                  </a:tcPr>
                </a:tc>
                <a:tc>
                  <a:txBody>
                    <a:bodyPr/>
                    <a:lstStyle/>
                    <a:p>
                      <a:r>
                        <a:rPr lang="hu-HU" sz="1400" b="1"/>
                        <a:t>2015</a:t>
                      </a:r>
                      <a:endParaRPr lang="hu-HU" sz="1400"/>
                    </a:p>
                  </a:txBody>
                  <a:tcPr marL="15586" marR="15586" marT="15586" marB="15586" anchor="ctr">
                    <a:lnL>
                      <a:noFill/>
                    </a:lnL>
                    <a:lnR>
                      <a:noFill/>
                    </a:lnR>
                    <a:lnT>
                      <a:noFill/>
                    </a:lnT>
                    <a:lnB>
                      <a:noFill/>
                    </a:lnB>
                  </a:tcPr>
                </a:tc>
                <a:tc>
                  <a:txBody>
                    <a:bodyPr/>
                    <a:lstStyle/>
                    <a:p>
                      <a:r>
                        <a:rPr lang="hu-HU" sz="1400" b="1"/>
                        <a:t>2016</a:t>
                      </a:r>
                      <a:endParaRPr lang="hu-HU" sz="1400"/>
                    </a:p>
                  </a:txBody>
                  <a:tcPr marL="15586" marR="15586" marT="15586" marB="15586" anchor="ctr">
                    <a:lnL>
                      <a:noFill/>
                    </a:lnL>
                    <a:lnR>
                      <a:noFill/>
                    </a:lnR>
                    <a:lnT>
                      <a:noFill/>
                    </a:lnT>
                    <a:lnB>
                      <a:noFill/>
                    </a:lnB>
                  </a:tcPr>
                </a:tc>
                <a:tc>
                  <a:txBody>
                    <a:bodyPr/>
                    <a:lstStyle/>
                    <a:p>
                      <a:r>
                        <a:rPr lang="hu-HU" sz="1400" b="1"/>
                        <a:t>2017</a:t>
                      </a:r>
                      <a:endParaRPr lang="hu-HU" sz="1400"/>
                    </a:p>
                  </a:txBody>
                  <a:tcPr marL="15586" marR="15586" marT="15586" marB="15586" anchor="ctr">
                    <a:lnL>
                      <a:noFill/>
                    </a:lnL>
                    <a:lnR>
                      <a:noFill/>
                    </a:lnR>
                    <a:lnT>
                      <a:noFill/>
                    </a:lnT>
                    <a:lnB>
                      <a:noFill/>
                    </a:lnB>
                  </a:tcPr>
                </a:tc>
              </a:tr>
              <a:tr h="415930">
                <a:tc>
                  <a:txBody>
                    <a:bodyPr/>
                    <a:lstStyle/>
                    <a:p>
                      <a:r>
                        <a:rPr lang="hu-HU" sz="1400"/>
                        <a:t>Electoral Process</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dirty="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dirty="0"/>
                        <a:t>3.25</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b="1"/>
                        <a:t>3.50</a:t>
                      </a:r>
                      <a:endParaRPr lang="hu-HU" sz="1400"/>
                    </a:p>
                  </a:txBody>
                  <a:tcPr marL="15586" marR="15586" marT="15586" marB="15586" anchor="ctr">
                    <a:lnL>
                      <a:noFill/>
                    </a:lnL>
                    <a:lnR>
                      <a:noFill/>
                    </a:lnR>
                    <a:lnT>
                      <a:noFill/>
                    </a:lnT>
                    <a:lnB>
                      <a:noFill/>
                    </a:lnB>
                  </a:tcPr>
                </a:tc>
              </a:tr>
              <a:tr h="287677">
                <a:tc>
                  <a:txBody>
                    <a:bodyPr/>
                    <a:lstStyle/>
                    <a:p>
                      <a:r>
                        <a:rPr lang="hu-HU" sz="1400"/>
                        <a:t>Civil Society</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b="1"/>
                        <a:t>2.75</a:t>
                      </a:r>
                      <a:endParaRPr lang="hu-HU" sz="1400"/>
                    </a:p>
                  </a:txBody>
                  <a:tcPr marL="15586" marR="15586" marT="15586" marB="15586" anchor="ctr">
                    <a:lnL>
                      <a:noFill/>
                    </a:lnL>
                    <a:lnR>
                      <a:noFill/>
                    </a:lnR>
                    <a:lnT>
                      <a:noFill/>
                    </a:lnT>
                    <a:lnB>
                      <a:noFill/>
                    </a:lnB>
                  </a:tcPr>
                </a:tc>
              </a:tr>
              <a:tr h="415930">
                <a:tc>
                  <a:txBody>
                    <a:bodyPr/>
                    <a:lstStyle/>
                    <a:p>
                      <a:r>
                        <a:rPr lang="hu-HU" sz="1400"/>
                        <a:t>Independent Media</a:t>
                      </a:r>
                    </a:p>
                  </a:txBody>
                  <a:tcPr marL="15586" marR="15586" marT="15586" marB="15586" anchor="ctr">
                    <a:lnL>
                      <a:noFill/>
                    </a:lnL>
                    <a:lnR>
                      <a:noFill/>
                    </a:lnR>
                    <a:lnT>
                      <a:noFill/>
                    </a:lnT>
                    <a:lnB>
                      <a:noFill/>
                    </a:lnB>
                  </a:tcPr>
                </a:tc>
                <a:tc>
                  <a:txBody>
                    <a:bodyPr/>
                    <a:lstStyle/>
                    <a:p>
                      <a:r>
                        <a:rPr lang="hu-HU" sz="1400" dirty="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dirty="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b="1"/>
                        <a:t>4.50</a:t>
                      </a:r>
                      <a:endParaRPr lang="hu-HU" sz="1400"/>
                    </a:p>
                  </a:txBody>
                  <a:tcPr marL="15586" marR="15586" marT="15586" marB="15586" anchor="ctr">
                    <a:lnL>
                      <a:noFill/>
                    </a:lnL>
                    <a:lnR>
                      <a:noFill/>
                    </a:lnR>
                    <a:lnT>
                      <a:noFill/>
                    </a:lnT>
                    <a:lnB>
                      <a:noFill/>
                    </a:lnB>
                  </a:tcPr>
                </a:tc>
              </a:tr>
              <a:tr h="736561">
                <a:tc>
                  <a:txBody>
                    <a:bodyPr/>
                    <a:lstStyle/>
                    <a:p>
                      <a:r>
                        <a:rPr lang="hu-HU" sz="1400"/>
                        <a:t>National Democratic Governance</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dirty="0"/>
                        <a:t>4.25</a:t>
                      </a:r>
                    </a:p>
                  </a:txBody>
                  <a:tcPr marL="15586" marR="15586" marT="15586" marB="15586" anchor="ctr">
                    <a:lnL>
                      <a:noFill/>
                    </a:lnL>
                    <a:lnR>
                      <a:noFill/>
                    </a:lnR>
                    <a:lnT>
                      <a:noFill/>
                    </a:lnT>
                    <a:lnB>
                      <a:noFill/>
                    </a:lnB>
                  </a:tcPr>
                </a:tc>
                <a:tc>
                  <a:txBody>
                    <a:bodyPr/>
                    <a:lstStyle/>
                    <a:p>
                      <a:r>
                        <a:rPr lang="hu-HU" sz="1400" b="1"/>
                        <a:t>4.25</a:t>
                      </a:r>
                      <a:endParaRPr lang="hu-HU" sz="1400"/>
                    </a:p>
                  </a:txBody>
                  <a:tcPr marL="15586" marR="15586" marT="15586" marB="15586" anchor="ctr">
                    <a:lnL>
                      <a:noFill/>
                    </a:lnL>
                    <a:lnR>
                      <a:noFill/>
                    </a:lnR>
                    <a:lnT>
                      <a:noFill/>
                    </a:lnT>
                    <a:lnB>
                      <a:noFill/>
                    </a:lnB>
                  </a:tcPr>
                </a:tc>
              </a:tr>
              <a:tr h="672435">
                <a:tc>
                  <a:txBody>
                    <a:bodyPr/>
                    <a:lstStyle/>
                    <a:p>
                      <a:r>
                        <a:rPr lang="hu-HU" sz="1400" dirty="0"/>
                        <a:t>Local </a:t>
                      </a:r>
                      <a:r>
                        <a:rPr lang="hu-HU" sz="1400" dirty="0" err="1"/>
                        <a:t>Democratic</a:t>
                      </a:r>
                      <a:r>
                        <a:rPr lang="hu-HU" sz="1400" dirty="0"/>
                        <a:t> </a:t>
                      </a:r>
                      <a:r>
                        <a:rPr lang="hu-HU" sz="1400" dirty="0" err="1"/>
                        <a:t>Governance</a:t>
                      </a:r>
                      <a:endParaRPr lang="hu-HU" sz="1400" dirty="0"/>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dirty="0"/>
                        <a:t>3.50</a:t>
                      </a:r>
                    </a:p>
                  </a:txBody>
                  <a:tcPr marL="15586" marR="15586" marT="15586" marB="15586" anchor="ctr">
                    <a:lnL>
                      <a:noFill/>
                    </a:lnL>
                    <a:lnR>
                      <a:noFill/>
                    </a:lnR>
                    <a:lnT>
                      <a:noFill/>
                    </a:lnT>
                    <a:lnB>
                      <a:noFill/>
                    </a:lnB>
                  </a:tcPr>
                </a:tc>
                <a:tc>
                  <a:txBody>
                    <a:bodyPr/>
                    <a:lstStyle/>
                    <a:p>
                      <a:r>
                        <a:rPr lang="hu-HU" sz="1400" b="1" dirty="0"/>
                        <a:t>3.50</a:t>
                      </a:r>
                      <a:endParaRPr lang="hu-HU" sz="1400" dirty="0"/>
                    </a:p>
                  </a:txBody>
                  <a:tcPr marL="15586" marR="15586" marT="15586" marB="15586" anchor="ctr">
                    <a:lnL>
                      <a:noFill/>
                    </a:lnL>
                    <a:lnR>
                      <a:noFill/>
                    </a:lnR>
                    <a:lnT>
                      <a:noFill/>
                    </a:lnT>
                    <a:lnB>
                      <a:noFill/>
                    </a:lnB>
                  </a:tcPr>
                </a:tc>
              </a:tr>
              <a:tr h="736561">
                <a:tc>
                  <a:txBody>
                    <a:bodyPr/>
                    <a:lstStyle/>
                    <a:p>
                      <a:r>
                        <a:rPr lang="hu-HU" sz="1400"/>
                        <a:t>Judicial Framework and Independence</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dirty="0"/>
                        <a:t>4.00</a:t>
                      </a:r>
                    </a:p>
                  </a:txBody>
                  <a:tcPr marL="15586" marR="15586" marT="15586" marB="15586" anchor="ctr">
                    <a:lnL>
                      <a:noFill/>
                    </a:lnL>
                    <a:lnR>
                      <a:noFill/>
                    </a:lnR>
                    <a:lnT>
                      <a:noFill/>
                    </a:lnT>
                    <a:lnB>
                      <a:noFill/>
                    </a:lnB>
                  </a:tcPr>
                </a:tc>
                <a:tc>
                  <a:txBody>
                    <a:bodyPr/>
                    <a:lstStyle/>
                    <a:p>
                      <a:r>
                        <a:rPr lang="hu-HU" sz="1400" b="1"/>
                        <a:t>4.00</a:t>
                      </a:r>
                      <a:endParaRPr lang="hu-HU" sz="1400"/>
                    </a:p>
                  </a:txBody>
                  <a:tcPr marL="15586" marR="15586" marT="15586" marB="15586" anchor="ctr">
                    <a:lnL>
                      <a:noFill/>
                    </a:lnL>
                    <a:lnR>
                      <a:noFill/>
                    </a:lnR>
                    <a:lnT>
                      <a:noFill/>
                    </a:lnT>
                    <a:lnB>
                      <a:noFill/>
                    </a:lnB>
                  </a:tcPr>
                </a:tc>
              </a:tr>
              <a:tr h="223551">
                <a:tc>
                  <a:txBody>
                    <a:bodyPr/>
                    <a:lstStyle/>
                    <a:p>
                      <a:r>
                        <a:rPr lang="hu-HU" sz="1400"/>
                        <a:t>Corruption</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dirty="0"/>
                        <a:t>5.00</a:t>
                      </a:r>
                    </a:p>
                  </a:txBody>
                  <a:tcPr marL="15586" marR="15586" marT="15586" marB="15586" anchor="ctr">
                    <a:lnL>
                      <a:noFill/>
                    </a:lnL>
                    <a:lnR>
                      <a:noFill/>
                    </a:lnR>
                    <a:lnT>
                      <a:noFill/>
                    </a:lnT>
                    <a:lnB>
                      <a:noFill/>
                    </a:lnB>
                  </a:tcPr>
                </a:tc>
                <a:tc>
                  <a:txBody>
                    <a:bodyPr/>
                    <a:lstStyle/>
                    <a:p>
                      <a:r>
                        <a:rPr lang="hu-HU" sz="1400" b="1" dirty="0"/>
                        <a:t>4.75</a:t>
                      </a:r>
                      <a:endParaRPr lang="hu-HU" sz="1400" dirty="0"/>
                    </a:p>
                  </a:txBody>
                  <a:tcPr marL="15586" marR="15586" marT="15586" marB="15586" anchor="ctr">
                    <a:lnL>
                      <a:noFill/>
                    </a:lnL>
                    <a:lnR>
                      <a:noFill/>
                    </a:lnR>
                    <a:lnT>
                      <a:noFill/>
                    </a:lnT>
                    <a:lnB>
                      <a:noFill/>
                    </a:lnB>
                  </a:tcPr>
                </a:tc>
              </a:tr>
              <a:tr h="415930">
                <a:tc>
                  <a:txBody>
                    <a:bodyPr/>
                    <a:lstStyle/>
                    <a:p>
                      <a:r>
                        <a:rPr lang="hu-HU" sz="1400" b="1"/>
                        <a:t>Democracy Score</a:t>
                      </a:r>
                      <a:endParaRPr lang="hu-HU" sz="1400"/>
                    </a:p>
                  </a:txBody>
                  <a:tcPr marL="15586" marR="15586" marT="15586" marB="15586" anchor="ctr">
                    <a:lnL>
                      <a:noFill/>
                    </a:lnL>
                    <a:lnR>
                      <a:noFill/>
                    </a:lnR>
                    <a:lnT>
                      <a:noFill/>
                    </a:lnT>
                    <a:lnB>
                      <a:noFill/>
                    </a:lnB>
                  </a:tcPr>
                </a:tc>
                <a:tc>
                  <a:txBody>
                    <a:bodyPr/>
                    <a:lstStyle/>
                    <a:p>
                      <a:r>
                        <a:rPr lang="hu-HU" sz="1400" b="1"/>
                        <a:t>3.79</a:t>
                      </a:r>
                      <a:endParaRPr lang="hu-HU" sz="1400"/>
                    </a:p>
                  </a:txBody>
                  <a:tcPr marL="15586" marR="15586" marT="15586" marB="15586" anchor="ctr">
                    <a:lnL>
                      <a:noFill/>
                    </a:lnL>
                    <a:lnR>
                      <a:noFill/>
                    </a:lnR>
                    <a:lnT>
                      <a:noFill/>
                    </a:lnT>
                    <a:lnB>
                      <a:noFill/>
                    </a:lnB>
                  </a:tcPr>
                </a:tc>
                <a:tc>
                  <a:txBody>
                    <a:bodyPr/>
                    <a:lstStyle/>
                    <a:p>
                      <a:r>
                        <a:rPr lang="hu-HU" sz="1400" b="1"/>
                        <a:t>3.79</a:t>
                      </a:r>
                      <a:endParaRPr lang="hu-HU" sz="1400"/>
                    </a:p>
                  </a:txBody>
                  <a:tcPr marL="15586" marR="15586" marT="15586" marB="15586" anchor="ctr">
                    <a:lnL>
                      <a:noFill/>
                    </a:lnL>
                    <a:lnR>
                      <a:noFill/>
                    </a:lnR>
                    <a:lnT>
                      <a:noFill/>
                    </a:lnT>
                    <a:lnB>
                      <a:noFill/>
                    </a:lnB>
                  </a:tcPr>
                </a:tc>
                <a:tc>
                  <a:txBody>
                    <a:bodyPr/>
                    <a:lstStyle/>
                    <a:p>
                      <a:r>
                        <a:rPr lang="hu-HU" sz="1400" b="1"/>
                        <a:t>3.79</a:t>
                      </a:r>
                      <a:endParaRPr lang="hu-HU" sz="1400"/>
                    </a:p>
                  </a:txBody>
                  <a:tcPr marL="15586" marR="15586" marT="15586" marB="15586" anchor="ctr">
                    <a:lnL>
                      <a:noFill/>
                    </a:lnL>
                    <a:lnR>
                      <a:noFill/>
                    </a:lnR>
                    <a:lnT>
                      <a:noFill/>
                    </a:lnT>
                    <a:lnB>
                      <a:noFill/>
                    </a:lnB>
                  </a:tcPr>
                </a:tc>
                <a:tc>
                  <a:txBody>
                    <a:bodyPr/>
                    <a:lstStyle/>
                    <a:p>
                      <a:r>
                        <a:rPr lang="hu-HU" sz="1400" b="1"/>
                        <a:t>3.82</a:t>
                      </a:r>
                      <a:endParaRPr lang="hu-HU" sz="1400"/>
                    </a:p>
                  </a:txBody>
                  <a:tcPr marL="15586" marR="15586" marT="15586" marB="15586" anchor="ctr">
                    <a:lnL>
                      <a:noFill/>
                    </a:lnL>
                    <a:lnR>
                      <a:noFill/>
                    </a:lnR>
                    <a:lnT>
                      <a:noFill/>
                    </a:lnT>
                    <a:lnB>
                      <a:noFill/>
                    </a:lnB>
                  </a:tcPr>
                </a:tc>
                <a:tc>
                  <a:txBody>
                    <a:bodyPr/>
                    <a:lstStyle/>
                    <a:p>
                      <a:r>
                        <a:rPr lang="hu-HU" sz="1400" b="1"/>
                        <a:t>3.82</a:t>
                      </a:r>
                      <a:endParaRPr lang="hu-HU" sz="1400"/>
                    </a:p>
                  </a:txBody>
                  <a:tcPr marL="15586" marR="15586" marT="15586" marB="15586" anchor="ctr">
                    <a:lnL>
                      <a:noFill/>
                    </a:lnL>
                    <a:lnR>
                      <a:noFill/>
                    </a:lnR>
                    <a:lnT>
                      <a:noFill/>
                    </a:lnT>
                    <a:lnB>
                      <a:noFill/>
                    </a:lnB>
                  </a:tcPr>
                </a:tc>
                <a:tc>
                  <a:txBody>
                    <a:bodyPr/>
                    <a:lstStyle/>
                    <a:p>
                      <a:r>
                        <a:rPr lang="hu-HU" sz="1400" b="1"/>
                        <a:t>3.82</a:t>
                      </a:r>
                      <a:endParaRPr lang="hu-HU" sz="1400"/>
                    </a:p>
                  </a:txBody>
                  <a:tcPr marL="15586" marR="15586" marT="15586" marB="15586" anchor="ctr">
                    <a:lnL>
                      <a:noFill/>
                    </a:lnL>
                    <a:lnR>
                      <a:noFill/>
                    </a:lnR>
                    <a:lnT>
                      <a:noFill/>
                    </a:lnT>
                    <a:lnB>
                      <a:noFill/>
                    </a:lnB>
                  </a:tcPr>
                </a:tc>
                <a:tc>
                  <a:txBody>
                    <a:bodyPr/>
                    <a:lstStyle/>
                    <a:p>
                      <a:r>
                        <a:rPr lang="hu-HU" sz="1400" b="1"/>
                        <a:t>3.86</a:t>
                      </a:r>
                      <a:endParaRPr lang="hu-HU" sz="1400"/>
                    </a:p>
                  </a:txBody>
                  <a:tcPr marL="15586" marR="15586" marT="15586" marB="15586" anchor="ctr">
                    <a:lnL>
                      <a:noFill/>
                    </a:lnL>
                    <a:lnR>
                      <a:noFill/>
                    </a:lnR>
                    <a:lnT>
                      <a:noFill/>
                    </a:lnT>
                    <a:lnB>
                      <a:noFill/>
                    </a:lnB>
                  </a:tcPr>
                </a:tc>
                <a:tc>
                  <a:txBody>
                    <a:bodyPr/>
                    <a:lstStyle/>
                    <a:p>
                      <a:r>
                        <a:rPr lang="hu-HU" sz="1400" b="1"/>
                        <a:t>3.89</a:t>
                      </a:r>
                      <a:endParaRPr lang="hu-HU" sz="1400"/>
                    </a:p>
                  </a:txBody>
                  <a:tcPr marL="15586" marR="15586" marT="15586" marB="15586" anchor="ctr">
                    <a:lnL>
                      <a:noFill/>
                    </a:lnL>
                    <a:lnR>
                      <a:noFill/>
                    </a:lnR>
                    <a:lnT>
                      <a:noFill/>
                    </a:lnT>
                    <a:lnB>
                      <a:noFill/>
                    </a:lnB>
                  </a:tcPr>
                </a:tc>
                <a:tc>
                  <a:txBody>
                    <a:bodyPr/>
                    <a:lstStyle/>
                    <a:p>
                      <a:r>
                        <a:rPr lang="hu-HU" sz="1400" b="1"/>
                        <a:t>3.93</a:t>
                      </a:r>
                      <a:endParaRPr lang="hu-HU" sz="1400"/>
                    </a:p>
                  </a:txBody>
                  <a:tcPr marL="15586" marR="15586" marT="15586" marB="15586" anchor="ctr">
                    <a:lnL>
                      <a:noFill/>
                    </a:lnL>
                    <a:lnR>
                      <a:noFill/>
                    </a:lnR>
                    <a:lnT>
                      <a:noFill/>
                    </a:lnT>
                    <a:lnB>
                      <a:noFill/>
                    </a:lnB>
                  </a:tcPr>
                </a:tc>
                <a:tc>
                  <a:txBody>
                    <a:bodyPr/>
                    <a:lstStyle/>
                    <a:p>
                      <a:r>
                        <a:rPr lang="hu-HU" sz="1400" b="1" dirty="0"/>
                        <a:t>3.89</a:t>
                      </a:r>
                      <a:endParaRPr lang="hu-HU" sz="1400" dirty="0"/>
                    </a:p>
                  </a:txBody>
                  <a:tcPr marL="15586" marR="15586" marT="15586" marB="15586" anchor="ctr">
                    <a:lnL>
                      <a:noFill/>
                    </a:lnL>
                    <a:lnR>
                      <a:noFill/>
                    </a:lnR>
                    <a:lnT>
                      <a:noFill/>
                    </a:lnT>
                    <a:lnB>
                      <a:noFill/>
                    </a:lnB>
                  </a:tcPr>
                </a:tc>
              </a:tr>
            </a:tbl>
          </a:graphicData>
        </a:graphic>
      </p:graphicFrame>
      <p:sp>
        <p:nvSpPr>
          <p:cNvPr id="5" name="Szövegdoboz 4"/>
          <p:cNvSpPr txBox="1"/>
          <p:nvPr/>
        </p:nvSpPr>
        <p:spPr>
          <a:xfrm>
            <a:off x="1619672" y="6021288"/>
            <a:ext cx="3744416" cy="307777"/>
          </a:xfrm>
          <a:prstGeom prst="rect">
            <a:avLst/>
          </a:prstGeom>
          <a:noFill/>
        </p:spPr>
        <p:txBody>
          <a:bodyPr wrap="square" rtlCol="0">
            <a:spAutoFit/>
          </a:bodyPr>
          <a:lstStyle/>
          <a:p>
            <a:r>
              <a:rPr lang="hu-HU" sz="1400" dirty="0" smtClean="0"/>
              <a:t>Forrás: </a:t>
            </a:r>
            <a:r>
              <a:rPr lang="hu-HU" sz="1400" dirty="0" err="1" smtClean="0"/>
              <a:t>Freedom</a:t>
            </a:r>
            <a:r>
              <a:rPr lang="hu-HU" sz="1400" dirty="0" smtClean="0"/>
              <a:t> House</a:t>
            </a:r>
            <a:endParaRPr lang="hu-HU" sz="1400" dirty="0"/>
          </a:p>
        </p:txBody>
      </p:sp>
      <p:pic>
        <p:nvPicPr>
          <p:cNvPr id="6" name="Picture 2" descr="Képtalálat a következ&amp;odblac;re: „montenegró zászló”"/>
          <p:cNvPicPr>
            <a:picLocks noChangeAspect="1" noChangeArrowheads="1"/>
          </p:cNvPicPr>
          <p:nvPr/>
        </p:nvPicPr>
        <p:blipFill>
          <a:blip r:embed="rId2" cstate="print"/>
          <a:srcRect/>
          <a:stretch>
            <a:fillRect/>
          </a:stretch>
        </p:blipFill>
        <p:spPr bwMode="auto">
          <a:xfrm>
            <a:off x="6606480" y="0"/>
            <a:ext cx="2537520" cy="12687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791072" y="26960"/>
          <a:ext cx="8312124" cy="5684136"/>
        </p:xfrm>
        <a:graphic>
          <a:graphicData uri="http://schemas.openxmlformats.org/drawingml/2006/table">
            <a:tbl>
              <a:tblPr/>
              <a:tblGrid>
                <a:gridCol w="3287231"/>
                <a:gridCol w="1001432"/>
                <a:gridCol w="1012357"/>
                <a:gridCol w="1012357"/>
                <a:gridCol w="1001432"/>
                <a:gridCol w="997315"/>
              </a:tblGrid>
              <a:tr h="185234">
                <a:tc>
                  <a:txBody>
                    <a:bodyPr/>
                    <a:lstStyle/>
                    <a:p>
                      <a:pPr algn="ctr">
                        <a:lnSpc>
                          <a:spcPct val="115000"/>
                        </a:lnSpc>
                        <a:spcAft>
                          <a:spcPts val="0"/>
                        </a:spcAft>
                      </a:pPr>
                      <a:r>
                        <a:rPr lang="hu-HU" sz="1200" b="1" dirty="0">
                          <a:latin typeface="Times New Roman" pitchFamily="18" charset="0"/>
                          <a:ea typeface="Calibri"/>
                          <a:cs typeface="Times New Roman" pitchFamily="18" charset="0"/>
                        </a:rPr>
                        <a:t>Politikai transzformáció</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a:latin typeface="Times New Roman" pitchFamily="18" charset="0"/>
                          <a:ea typeface="Calibri"/>
                          <a:cs typeface="Times New Roman" pitchFamily="18" charset="0"/>
                        </a:rPr>
                        <a:t>2008</a:t>
                      </a:r>
                      <a:endParaRPr lang="hu-HU" sz="120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2012</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a:latin typeface="Times New Roman" pitchFamily="18" charset="0"/>
                          <a:ea typeface="Calibri"/>
                          <a:cs typeface="Times New Roman" pitchFamily="18" charset="0"/>
                        </a:rPr>
                        <a:t>2014</a:t>
                      </a:r>
                      <a:endParaRPr lang="hu-HU" sz="120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2016</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1. 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9,3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9</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9</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9,3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05">
                <a:tc>
                  <a:txBody>
                    <a:bodyPr/>
                    <a:lstStyle/>
                    <a:p>
                      <a:pPr algn="l">
                        <a:lnSpc>
                          <a:spcPct val="115000"/>
                        </a:lnSpc>
                        <a:spcAft>
                          <a:spcPts val="0"/>
                        </a:spcAft>
                      </a:pPr>
                      <a:r>
                        <a:rPr lang="hu-HU" sz="1200" dirty="0">
                          <a:latin typeface="Times New Roman" pitchFamily="18" charset="0"/>
                          <a:ea typeface="Calibri"/>
                          <a:cs typeface="Times New Roman" pitchFamily="18" charset="0"/>
                        </a:rPr>
                        <a:t>     Erő alkalmazásának monopóliuma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10</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identitás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algn="l">
                        <a:lnSpc>
                          <a:spcPct val="115000"/>
                        </a:lnSpc>
                        <a:spcAft>
                          <a:spcPts val="0"/>
                        </a:spcAft>
                      </a:pPr>
                      <a:r>
                        <a:rPr lang="hu-HU" sz="1200" dirty="0">
                          <a:latin typeface="Times New Roman" pitchFamily="18" charset="0"/>
                          <a:ea typeface="Calibri"/>
                          <a:cs typeface="Times New Roman" pitchFamily="18" charset="0"/>
                        </a:rPr>
                        <a:t>     Vallási dogmák befolyása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2">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adminisztráció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9</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10</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2. Politikai </a:t>
                      </a:r>
                      <a:r>
                        <a:rPr lang="hu-HU" sz="1200" b="1" dirty="0">
                          <a:latin typeface="Times New Roman" pitchFamily="18" charset="0"/>
                          <a:ea typeface="Calibri"/>
                          <a:cs typeface="Times New Roman" pitchFamily="18" charset="0"/>
                        </a:rPr>
                        <a:t>részvétel</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758">
                <a:tc>
                  <a:txBody>
                    <a:bodyPr/>
                    <a:lstStyle/>
                    <a:p>
                      <a:pPr algn="l">
                        <a:lnSpc>
                          <a:spcPct val="115000"/>
                        </a:lnSpc>
                        <a:spcAft>
                          <a:spcPts val="0"/>
                        </a:spcAft>
                      </a:pPr>
                      <a:r>
                        <a:rPr lang="hu-HU" sz="1200" dirty="0">
                          <a:latin typeface="Times New Roman" pitchFamily="18" charset="0"/>
                          <a:ea typeface="Calibri"/>
                          <a:cs typeface="Times New Roman" pitchFamily="18" charset="0"/>
                        </a:rPr>
                        <a:t>     Szabad és tisztességes választások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7">
                <a:tc>
                  <a:txBody>
                    <a:bodyPr/>
                    <a:lstStyle/>
                    <a:p>
                      <a:pPr algn="l">
                        <a:lnSpc>
                          <a:spcPct val="115000"/>
                        </a:lnSpc>
                        <a:spcAft>
                          <a:spcPts val="0"/>
                        </a:spcAft>
                      </a:pPr>
                      <a:r>
                        <a:rPr lang="hu-HU" sz="1200" dirty="0">
                          <a:latin typeface="Times New Roman" pitchFamily="18" charset="0"/>
                          <a:ea typeface="Calibri"/>
                          <a:cs typeface="Times New Roman" pitchFamily="18" charset="0"/>
                        </a:rPr>
                        <a:t>      Kormány hatékony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6">
                <a:tc>
                  <a:txBody>
                    <a:bodyPr/>
                    <a:lstStyle/>
                    <a:p>
                      <a:pPr algn="l">
                        <a:lnSpc>
                          <a:spcPct val="115000"/>
                        </a:lnSpc>
                        <a:spcAft>
                          <a:spcPts val="0"/>
                        </a:spcAft>
                      </a:pPr>
                      <a:r>
                        <a:rPr lang="hu-HU" sz="1200" dirty="0">
                          <a:latin typeface="Times New Roman" pitchFamily="18" charset="0"/>
                          <a:ea typeface="Calibri"/>
                          <a:cs typeface="Times New Roman" pitchFamily="18" charset="0"/>
                        </a:rPr>
                        <a:t>     Gyülekezési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10</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9</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33">
                <a:tc>
                  <a:txBody>
                    <a:bodyPr/>
                    <a:lstStyle/>
                    <a:p>
                      <a:pPr algn="l">
                        <a:lnSpc>
                          <a:spcPct val="115000"/>
                        </a:lnSpc>
                        <a:spcAft>
                          <a:spcPts val="0"/>
                        </a:spcAft>
                      </a:pPr>
                      <a:r>
                        <a:rPr lang="hu-HU" sz="1200" dirty="0">
                          <a:latin typeface="Times New Roman" pitchFamily="18" charset="0"/>
                          <a:ea typeface="Calibri"/>
                          <a:cs typeface="Times New Roman" pitchFamily="18" charset="0"/>
                        </a:rPr>
                        <a:t>     Szólásszabadság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3. Jogállamiság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11">
                <a:tc>
                  <a:txBody>
                    <a:bodyPr/>
                    <a:lstStyle/>
                    <a:p>
                      <a:pPr algn="l">
                        <a:lnSpc>
                          <a:spcPct val="115000"/>
                        </a:lnSpc>
                        <a:spcAft>
                          <a:spcPts val="0"/>
                        </a:spcAft>
                      </a:pPr>
                      <a:r>
                        <a:rPr lang="hu-HU" sz="1200" dirty="0">
                          <a:latin typeface="Times New Roman" pitchFamily="18" charset="0"/>
                          <a:ea typeface="Calibri"/>
                          <a:cs typeface="Times New Roman" pitchFamily="18" charset="0"/>
                        </a:rPr>
                        <a:t>     Hatalmi ágak elválasztása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08">
                <a:tc>
                  <a:txBody>
                    <a:bodyPr/>
                    <a:lstStyle/>
                    <a:p>
                      <a:pPr algn="l">
                        <a:lnSpc>
                          <a:spcPct val="115000"/>
                        </a:lnSpc>
                        <a:spcAft>
                          <a:spcPts val="0"/>
                        </a:spcAft>
                      </a:pPr>
                      <a:r>
                        <a:rPr lang="hu-HU" sz="1200" dirty="0">
                          <a:latin typeface="Times New Roman" pitchFamily="18" charset="0"/>
                          <a:ea typeface="Calibri"/>
                          <a:cs typeface="Times New Roman" pitchFamily="18" charset="0"/>
                        </a:rPr>
                        <a:t>     Független igazságszolgáltatás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05">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Büntetőeljárások hivatali visszaélés esetén</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6</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l">
                        <a:lnSpc>
                          <a:spcPct val="115000"/>
                        </a:lnSpc>
                        <a:spcAft>
                          <a:spcPts val="0"/>
                        </a:spcAft>
                      </a:pPr>
                      <a:r>
                        <a:rPr lang="hu-HU" sz="1200" dirty="0">
                          <a:latin typeface="Times New Roman" pitchFamily="18" charset="0"/>
                          <a:ea typeface="Calibri"/>
                          <a:cs typeface="Times New Roman" pitchFamily="18" charset="0"/>
                        </a:rPr>
                        <a:t>     Polgári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4. Demokratikus </a:t>
                      </a:r>
                      <a:r>
                        <a:rPr lang="hu-HU" sz="1200" b="1" dirty="0">
                          <a:latin typeface="Times New Roman" pitchFamily="18" charset="0"/>
                          <a:ea typeface="Calibri"/>
                          <a:cs typeface="Times New Roman" pitchFamily="18" charset="0"/>
                        </a:rPr>
                        <a:t>intézmények stabilitása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8</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iránti elkötelezettség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5. Politikai </a:t>
                      </a:r>
                      <a:r>
                        <a:rPr lang="hu-HU" sz="1200" b="1" dirty="0">
                          <a:latin typeface="Times New Roman" pitchFamily="18" charset="0"/>
                          <a:ea typeface="Calibri"/>
                          <a:cs typeface="Times New Roman" pitchFamily="18" charset="0"/>
                        </a:rPr>
                        <a:t>és társadalmi integráció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7">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Pártrendszer</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Érdekcsoportok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7</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Demokrácia elfogadottsága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Szociális tőke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7</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l">
                        <a:lnSpc>
                          <a:spcPct val="115000"/>
                        </a:lnSpc>
                        <a:spcAft>
                          <a:spcPts val="0"/>
                        </a:spcAft>
                      </a:pPr>
                      <a:r>
                        <a:rPr lang="hu-HU" sz="1200" b="1" dirty="0">
                          <a:latin typeface="Times New Roman" pitchFamily="18" charset="0"/>
                          <a:ea typeface="Calibri"/>
                          <a:cs typeface="Times New Roman" pitchFamily="18" charset="0"/>
                        </a:rPr>
                        <a:t>Demokrácia  Státusz:</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7,9 (26/129)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r>
                        <a:rPr lang="hu-HU" sz="1200" b="1" dirty="0">
                          <a:solidFill>
                            <a:srgbClr val="00B050"/>
                          </a:solidFill>
                          <a:latin typeface="Times New Roman" pitchFamily="18" charset="0"/>
                          <a:ea typeface="Calibri"/>
                          <a:cs typeface="Times New Roman" pitchFamily="18" charset="0"/>
                        </a:rPr>
                        <a:t>.</a:t>
                      </a:r>
                      <a:endParaRPr lang="hu-HU" sz="1200"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7,8 </a:t>
                      </a:r>
                      <a:r>
                        <a:rPr lang="hu-HU" sz="1200" b="1" dirty="0">
                          <a:solidFill>
                            <a:schemeClr val="tx1"/>
                          </a:solidFill>
                          <a:latin typeface="Times New Roman" pitchFamily="18" charset="0"/>
                          <a:ea typeface="Calibri"/>
                          <a:cs typeface="Times New Roman" pitchFamily="18" charset="0"/>
                        </a:rPr>
                        <a:t>(</a:t>
                      </a:r>
                      <a:r>
                        <a:rPr lang="hu-HU" sz="1200" b="1" dirty="0" smtClean="0">
                          <a:solidFill>
                            <a:schemeClr val="tx1"/>
                          </a:solidFill>
                          <a:latin typeface="Times New Roman" pitchFamily="18" charset="0"/>
                          <a:ea typeface="Calibri"/>
                          <a:cs typeface="Times New Roman" pitchFamily="18" charset="0"/>
                        </a:rPr>
                        <a:t>27/129)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a:t>
                      </a:r>
                      <a:r>
                        <a:rPr lang="hu-HU" sz="1200" b="1" dirty="0">
                          <a:solidFill>
                            <a:schemeClr val="tx1"/>
                          </a:solidFill>
                          <a:latin typeface="Times New Roman" pitchFamily="18" charset="0"/>
                          <a:ea typeface="Calibri"/>
                          <a:cs typeface="Times New Roman" pitchFamily="18" charset="0"/>
                        </a:rPr>
                        <a:t>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7,6 </a:t>
                      </a:r>
                      <a:r>
                        <a:rPr lang="hu-HU" sz="1200" b="1" dirty="0">
                          <a:solidFill>
                            <a:schemeClr val="tx1"/>
                          </a:solidFill>
                          <a:latin typeface="Times New Roman" pitchFamily="18" charset="0"/>
                          <a:ea typeface="Calibri"/>
                          <a:cs typeface="Times New Roman" pitchFamily="18" charset="0"/>
                        </a:rPr>
                        <a:t>(</a:t>
                      </a:r>
                      <a:r>
                        <a:rPr lang="hu-HU" sz="1200" b="1" dirty="0" smtClean="0">
                          <a:solidFill>
                            <a:schemeClr val="tx1"/>
                          </a:solidFill>
                          <a:latin typeface="Times New Roman" pitchFamily="18" charset="0"/>
                          <a:ea typeface="Calibri"/>
                          <a:cs typeface="Times New Roman" pitchFamily="18" charset="0"/>
                        </a:rPr>
                        <a:t>29/129)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a:t>
                      </a:r>
                      <a:r>
                        <a:rPr lang="hu-HU" sz="1200" b="1" dirty="0">
                          <a:solidFill>
                            <a:schemeClr val="tx1"/>
                          </a:solidFill>
                          <a:latin typeface="Times New Roman" pitchFamily="18" charset="0"/>
                          <a:ea typeface="Calibri"/>
                          <a:cs typeface="Times New Roman" pitchFamily="18" charset="0"/>
                        </a:rPr>
                        <a:t>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7,9 (23/129)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7,9 </a:t>
                      </a:r>
                      <a:r>
                        <a:rPr lang="hu-HU" sz="1200" b="1" dirty="0" smtClean="0">
                          <a:solidFill>
                            <a:schemeClr val="tx1"/>
                          </a:solidFill>
                          <a:latin typeface="Times New Roman" pitchFamily="18" charset="0"/>
                          <a:ea typeface="Calibri"/>
                          <a:cs typeface="Times New Roman" pitchFamily="18" charset="0"/>
                        </a:rPr>
                        <a:t>(21/129)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r>
                        <a:rPr lang="hu-HU" sz="1200" b="1" dirty="0">
                          <a:solidFill>
                            <a:srgbClr val="00B050"/>
                          </a:solidFill>
                          <a:latin typeface="Times New Roman" pitchFamily="18" charset="0"/>
                          <a:ea typeface="Calibri"/>
                          <a:cs typeface="Times New Roman" pitchFamily="18" charset="0"/>
                        </a:rPr>
                        <a:t>.</a:t>
                      </a:r>
                      <a:endParaRPr lang="hu-HU" sz="1200"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323528" y="1124744"/>
            <a:ext cx="518925" cy="3434915"/>
          </a:xfrm>
          <a:prstGeom prst="rect">
            <a:avLst/>
          </a:prstGeom>
          <a:noFill/>
        </p:spPr>
        <p:txBody>
          <a:bodyPr vert="wordArtVert" wrap="none" rtlCol="0">
            <a:spAutoFit/>
          </a:bodyPr>
          <a:lstStyle/>
          <a:p>
            <a:r>
              <a:rPr lang="hu-HU" sz="2000" b="1" dirty="0" smtClean="0"/>
              <a:t>Montenegró</a:t>
            </a:r>
            <a:endParaRPr lang="hu-HU" sz="2000" b="1" dirty="0"/>
          </a:p>
        </p:txBody>
      </p:sp>
      <p:pic>
        <p:nvPicPr>
          <p:cNvPr id="9218" name="Picture 2" descr="Képtalálat a következ&amp;odblac;re: „montenegró zászló”"/>
          <p:cNvPicPr>
            <a:picLocks noChangeAspect="1" noChangeArrowheads="1"/>
          </p:cNvPicPr>
          <p:nvPr/>
        </p:nvPicPr>
        <p:blipFill>
          <a:blip r:embed="rId2" cstate="print"/>
          <a:srcRect/>
          <a:stretch>
            <a:fillRect/>
          </a:stretch>
        </p:blipFill>
        <p:spPr bwMode="auto">
          <a:xfrm>
            <a:off x="6948264" y="5760132"/>
            <a:ext cx="2195736" cy="1097868"/>
          </a:xfrm>
          <a:prstGeom prst="rect">
            <a:avLst/>
          </a:prstGeom>
          <a:noFill/>
        </p:spPr>
      </p:pic>
      <p:sp>
        <p:nvSpPr>
          <p:cNvPr id="5" name="Szövegdoboz 4"/>
          <p:cNvSpPr txBox="1"/>
          <p:nvPr/>
        </p:nvSpPr>
        <p:spPr>
          <a:xfrm>
            <a:off x="755576" y="5733256"/>
            <a:ext cx="3816424" cy="307777"/>
          </a:xfrm>
          <a:prstGeom prst="rect">
            <a:avLst/>
          </a:prstGeom>
          <a:noFill/>
        </p:spPr>
        <p:txBody>
          <a:bodyPr wrap="square" rtlCol="0">
            <a:spAutoFit/>
          </a:bodyPr>
          <a:lstStyle/>
          <a:p>
            <a:r>
              <a:rPr lang="hu-HU" sz="1400" dirty="0" smtClean="0"/>
              <a:t>Forrás: </a:t>
            </a:r>
            <a:r>
              <a:rPr lang="hu-HU" sz="1400" dirty="0" err="1" smtClean="0"/>
              <a:t>Bertelsmann</a:t>
            </a:r>
            <a:r>
              <a:rPr lang="hu-HU" sz="1400" dirty="0" smtClean="0"/>
              <a:t> </a:t>
            </a:r>
            <a:r>
              <a:rPr lang="hu-HU" sz="1400" dirty="0" err="1" smtClean="0"/>
              <a:t>Stiftung</a:t>
            </a:r>
            <a:endParaRPr lang="hu-H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787208" cy="1143000"/>
          </a:xfrm>
        </p:spPr>
        <p:txBody>
          <a:bodyPr>
            <a:noAutofit/>
          </a:bodyPr>
          <a:lstStyle/>
          <a:p>
            <a:pPr algn="ctr"/>
            <a:r>
              <a:rPr lang="hu-HU" sz="3200" dirty="0" smtClean="0"/>
              <a:t>Szerbia</a:t>
            </a:r>
            <a:br>
              <a:rPr lang="hu-HU" sz="3200" dirty="0" smtClean="0"/>
            </a:br>
            <a:r>
              <a:rPr lang="hu-HU" sz="3200" dirty="0" err="1" smtClean="0"/>
              <a:t>Nations</a:t>
            </a:r>
            <a:r>
              <a:rPr lang="hu-HU" sz="3200" dirty="0" smtClean="0"/>
              <a:t> </a:t>
            </a:r>
            <a:r>
              <a:rPr lang="hu-HU" sz="3200" dirty="0" err="1" smtClean="0"/>
              <a:t>in</a:t>
            </a:r>
            <a:r>
              <a:rPr lang="hu-HU" sz="3200" dirty="0" smtClean="0"/>
              <a:t> </a:t>
            </a:r>
            <a:r>
              <a:rPr lang="hu-HU" sz="3200" dirty="0" err="1" smtClean="0"/>
              <a:t>Transit</a:t>
            </a:r>
            <a:r>
              <a:rPr lang="hu-HU" sz="3200" dirty="0" smtClean="0"/>
              <a:t>: </a:t>
            </a:r>
            <a:br>
              <a:rPr lang="hu-HU" sz="3200" dirty="0" smtClean="0"/>
            </a:br>
            <a:r>
              <a:rPr lang="hu-HU" sz="3200" dirty="0" smtClean="0"/>
              <a:t>Félig konszolidált demokrácia</a:t>
            </a:r>
            <a:endParaRPr lang="hu-HU" sz="3200" dirty="0"/>
          </a:p>
        </p:txBody>
      </p:sp>
      <p:graphicFrame>
        <p:nvGraphicFramePr>
          <p:cNvPr id="4" name="Táblázat 3"/>
          <p:cNvGraphicFramePr>
            <a:graphicFrameLocks noGrp="1"/>
          </p:cNvGraphicFramePr>
          <p:nvPr/>
        </p:nvGraphicFramePr>
        <p:xfrm>
          <a:off x="683568" y="1700808"/>
          <a:ext cx="8159401" cy="4170088"/>
        </p:xfrm>
        <a:graphic>
          <a:graphicData uri="http://schemas.openxmlformats.org/drawingml/2006/table">
            <a:tbl>
              <a:tblPr/>
              <a:tblGrid>
                <a:gridCol w="3123622"/>
                <a:gridCol w="474085"/>
                <a:gridCol w="474085"/>
                <a:gridCol w="474085"/>
                <a:gridCol w="460877"/>
                <a:gridCol w="474085"/>
                <a:gridCol w="474085"/>
                <a:gridCol w="474085"/>
                <a:gridCol w="474085"/>
                <a:gridCol w="474085"/>
                <a:gridCol w="782222"/>
              </a:tblGrid>
              <a:tr h="159425">
                <a:tc>
                  <a:txBody>
                    <a:bodyPr/>
                    <a:lstStyle/>
                    <a:p>
                      <a:r>
                        <a:rPr lang="hu-HU" sz="1400" dirty="0"/>
                        <a:t> </a:t>
                      </a:r>
                    </a:p>
                  </a:txBody>
                  <a:tcPr marL="15586" marR="15586" marT="15586" marB="15586" anchor="ctr">
                    <a:lnL>
                      <a:noFill/>
                    </a:lnL>
                    <a:lnR>
                      <a:noFill/>
                    </a:lnR>
                    <a:lnT>
                      <a:noFill/>
                    </a:lnT>
                    <a:lnB>
                      <a:noFill/>
                    </a:lnB>
                  </a:tcPr>
                </a:tc>
                <a:tc>
                  <a:txBody>
                    <a:bodyPr/>
                    <a:lstStyle/>
                    <a:p>
                      <a:r>
                        <a:rPr lang="hu-HU" sz="1400"/>
                        <a:t>2008</a:t>
                      </a:r>
                    </a:p>
                  </a:txBody>
                  <a:tcPr marL="15586" marR="15586" marT="15586" marB="15586" anchor="ctr">
                    <a:lnL>
                      <a:noFill/>
                    </a:lnL>
                    <a:lnR>
                      <a:noFill/>
                    </a:lnR>
                    <a:lnT>
                      <a:noFill/>
                    </a:lnT>
                    <a:lnB>
                      <a:noFill/>
                    </a:lnB>
                  </a:tcPr>
                </a:tc>
                <a:tc>
                  <a:txBody>
                    <a:bodyPr/>
                    <a:lstStyle/>
                    <a:p>
                      <a:r>
                        <a:rPr lang="hu-HU" sz="1400" dirty="0"/>
                        <a:t>2009</a:t>
                      </a:r>
                    </a:p>
                  </a:txBody>
                  <a:tcPr marL="15586" marR="15586" marT="15586" marB="15586" anchor="ctr">
                    <a:lnL>
                      <a:noFill/>
                    </a:lnL>
                    <a:lnR>
                      <a:noFill/>
                    </a:lnR>
                    <a:lnT>
                      <a:noFill/>
                    </a:lnT>
                    <a:lnB>
                      <a:noFill/>
                    </a:lnB>
                  </a:tcPr>
                </a:tc>
                <a:tc>
                  <a:txBody>
                    <a:bodyPr/>
                    <a:lstStyle/>
                    <a:p>
                      <a:r>
                        <a:rPr lang="hu-HU" sz="1400"/>
                        <a:t>2010</a:t>
                      </a:r>
                    </a:p>
                  </a:txBody>
                  <a:tcPr marL="15586" marR="15586" marT="15586" marB="15586" anchor="ctr">
                    <a:lnL>
                      <a:noFill/>
                    </a:lnL>
                    <a:lnR>
                      <a:noFill/>
                    </a:lnR>
                    <a:lnT>
                      <a:noFill/>
                    </a:lnT>
                    <a:lnB>
                      <a:noFill/>
                    </a:lnB>
                  </a:tcPr>
                </a:tc>
                <a:tc>
                  <a:txBody>
                    <a:bodyPr/>
                    <a:lstStyle/>
                    <a:p>
                      <a:r>
                        <a:rPr lang="hu-HU" sz="1400"/>
                        <a:t>2011</a:t>
                      </a:r>
                    </a:p>
                  </a:txBody>
                  <a:tcPr marL="15586" marR="15586" marT="15586" marB="15586" anchor="ctr">
                    <a:lnL>
                      <a:noFill/>
                    </a:lnL>
                    <a:lnR>
                      <a:noFill/>
                    </a:lnR>
                    <a:lnT>
                      <a:noFill/>
                    </a:lnT>
                    <a:lnB>
                      <a:noFill/>
                    </a:lnB>
                  </a:tcPr>
                </a:tc>
                <a:tc>
                  <a:txBody>
                    <a:bodyPr/>
                    <a:lstStyle/>
                    <a:p>
                      <a:r>
                        <a:rPr lang="hu-HU" sz="1400"/>
                        <a:t>2012</a:t>
                      </a:r>
                    </a:p>
                  </a:txBody>
                  <a:tcPr marL="15586" marR="15586" marT="15586" marB="15586" anchor="ctr">
                    <a:lnL>
                      <a:noFill/>
                    </a:lnL>
                    <a:lnR>
                      <a:noFill/>
                    </a:lnR>
                    <a:lnT>
                      <a:noFill/>
                    </a:lnT>
                    <a:lnB>
                      <a:noFill/>
                    </a:lnB>
                  </a:tcPr>
                </a:tc>
                <a:tc>
                  <a:txBody>
                    <a:bodyPr/>
                    <a:lstStyle/>
                    <a:p>
                      <a:r>
                        <a:rPr lang="hu-HU" sz="1400"/>
                        <a:t>2013</a:t>
                      </a:r>
                    </a:p>
                  </a:txBody>
                  <a:tcPr marL="15586" marR="15586" marT="15586" marB="15586" anchor="ctr">
                    <a:lnL>
                      <a:noFill/>
                    </a:lnL>
                    <a:lnR>
                      <a:noFill/>
                    </a:lnR>
                    <a:lnT>
                      <a:noFill/>
                    </a:lnT>
                    <a:lnB>
                      <a:noFill/>
                    </a:lnB>
                  </a:tcPr>
                </a:tc>
                <a:tc>
                  <a:txBody>
                    <a:bodyPr/>
                    <a:lstStyle/>
                    <a:p>
                      <a:r>
                        <a:rPr lang="hu-HU" sz="1400"/>
                        <a:t>2014</a:t>
                      </a:r>
                    </a:p>
                  </a:txBody>
                  <a:tcPr marL="15586" marR="15586" marT="15586" marB="15586" anchor="ctr">
                    <a:lnL>
                      <a:noFill/>
                    </a:lnL>
                    <a:lnR>
                      <a:noFill/>
                    </a:lnR>
                    <a:lnT>
                      <a:noFill/>
                    </a:lnT>
                    <a:lnB>
                      <a:noFill/>
                    </a:lnB>
                  </a:tcPr>
                </a:tc>
                <a:tc>
                  <a:txBody>
                    <a:bodyPr/>
                    <a:lstStyle/>
                    <a:p>
                      <a:r>
                        <a:rPr lang="hu-HU" sz="1400"/>
                        <a:t>2015</a:t>
                      </a:r>
                    </a:p>
                  </a:txBody>
                  <a:tcPr marL="15586" marR="15586" marT="15586" marB="15586" anchor="ctr">
                    <a:lnL>
                      <a:noFill/>
                    </a:lnL>
                    <a:lnR>
                      <a:noFill/>
                    </a:lnR>
                    <a:lnT>
                      <a:noFill/>
                    </a:lnT>
                    <a:lnB>
                      <a:noFill/>
                    </a:lnB>
                  </a:tcPr>
                </a:tc>
                <a:tc>
                  <a:txBody>
                    <a:bodyPr/>
                    <a:lstStyle/>
                    <a:p>
                      <a:r>
                        <a:rPr lang="hu-HU" sz="1400"/>
                        <a:t>2016</a:t>
                      </a:r>
                    </a:p>
                  </a:txBody>
                  <a:tcPr marL="15586" marR="15586" marT="15586" marB="15586" anchor="ctr">
                    <a:lnL>
                      <a:noFill/>
                    </a:lnL>
                    <a:lnR>
                      <a:noFill/>
                    </a:lnR>
                    <a:lnT>
                      <a:noFill/>
                    </a:lnT>
                    <a:lnB>
                      <a:noFill/>
                    </a:lnB>
                  </a:tcPr>
                </a:tc>
                <a:tc>
                  <a:txBody>
                    <a:bodyPr/>
                    <a:lstStyle/>
                    <a:p>
                      <a:r>
                        <a:rPr lang="hu-HU" sz="1400" b="1"/>
                        <a:t>2017</a:t>
                      </a:r>
                      <a:endParaRPr lang="hu-HU" sz="1400"/>
                    </a:p>
                  </a:txBody>
                  <a:tcPr marL="15586" marR="15586" marT="15586" marB="15586" anchor="ctr">
                    <a:lnL>
                      <a:noFill/>
                    </a:lnL>
                    <a:lnR>
                      <a:noFill/>
                    </a:lnR>
                    <a:lnT>
                      <a:noFill/>
                    </a:lnT>
                    <a:lnB>
                      <a:noFill/>
                    </a:lnB>
                  </a:tcPr>
                </a:tc>
              </a:tr>
              <a:tr h="736561">
                <a:tc>
                  <a:txBody>
                    <a:bodyPr/>
                    <a:lstStyle/>
                    <a:p>
                      <a:r>
                        <a:rPr lang="hu-HU" sz="1400"/>
                        <a:t>National Democratic Governance</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dirty="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dirty="0"/>
                        <a:t>3.75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b="1"/>
                        <a:t>4.25</a:t>
                      </a:r>
                      <a:endParaRPr lang="hu-HU" sz="1400"/>
                    </a:p>
                  </a:txBody>
                  <a:tcPr marL="15586" marR="15586" marT="15586" marB="15586" anchor="ctr">
                    <a:lnL>
                      <a:noFill/>
                    </a:lnL>
                    <a:lnR>
                      <a:noFill/>
                    </a:lnR>
                    <a:lnT>
                      <a:noFill/>
                    </a:lnT>
                    <a:lnB>
                      <a:noFill/>
                    </a:lnB>
                  </a:tcPr>
                </a:tc>
              </a:tr>
              <a:tr h="415930">
                <a:tc>
                  <a:txBody>
                    <a:bodyPr/>
                    <a:lstStyle/>
                    <a:p>
                      <a:r>
                        <a:rPr lang="hu-HU" sz="1400"/>
                        <a:t>Electoral Process</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b="1"/>
                        <a:t>3.50</a:t>
                      </a:r>
                      <a:endParaRPr lang="hu-HU" sz="1400"/>
                    </a:p>
                  </a:txBody>
                  <a:tcPr marL="15586" marR="15586" marT="15586" marB="15586" anchor="ctr">
                    <a:lnL>
                      <a:noFill/>
                    </a:lnL>
                    <a:lnR>
                      <a:noFill/>
                    </a:lnR>
                    <a:lnT>
                      <a:noFill/>
                    </a:lnT>
                    <a:lnB>
                      <a:noFill/>
                    </a:lnB>
                  </a:tcPr>
                </a:tc>
              </a:tr>
              <a:tr h="287677">
                <a:tc>
                  <a:txBody>
                    <a:bodyPr/>
                    <a:lstStyle/>
                    <a:p>
                      <a:r>
                        <a:rPr lang="hu-HU" sz="1400"/>
                        <a:t>Civil Society</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2.50</a:t>
                      </a:r>
                    </a:p>
                  </a:txBody>
                  <a:tcPr marL="15586" marR="15586" marT="15586" marB="15586" anchor="ctr">
                    <a:lnL>
                      <a:noFill/>
                    </a:lnL>
                    <a:lnR>
                      <a:noFill/>
                    </a:lnR>
                    <a:lnT>
                      <a:noFill/>
                    </a:lnT>
                    <a:lnB>
                      <a:noFill/>
                    </a:lnB>
                  </a:tcPr>
                </a:tc>
                <a:tc>
                  <a:txBody>
                    <a:bodyPr/>
                    <a:lstStyle/>
                    <a:p>
                      <a:r>
                        <a:rPr lang="hu-HU" sz="1400" dirty="0"/>
                        <a:t>2.25</a:t>
                      </a:r>
                    </a:p>
                  </a:txBody>
                  <a:tcPr marL="15586" marR="15586" marT="15586" marB="15586" anchor="ctr">
                    <a:lnL>
                      <a:noFill/>
                    </a:lnL>
                    <a:lnR>
                      <a:noFill/>
                    </a:lnR>
                    <a:lnT>
                      <a:noFill/>
                    </a:lnT>
                    <a:lnB>
                      <a:noFill/>
                    </a:lnB>
                  </a:tcPr>
                </a:tc>
                <a:tc>
                  <a:txBody>
                    <a:bodyPr/>
                    <a:lstStyle/>
                    <a:p>
                      <a:r>
                        <a:rPr lang="hu-HU" sz="1400"/>
                        <a:t>2.25</a:t>
                      </a:r>
                    </a:p>
                  </a:txBody>
                  <a:tcPr marL="15586" marR="15586" marT="15586" marB="15586" anchor="ctr">
                    <a:lnL>
                      <a:noFill/>
                    </a:lnL>
                    <a:lnR>
                      <a:noFill/>
                    </a:lnR>
                    <a:lnT>
                      <a:noFill/>
                    </a:lnT>
                    <a:lnB>
                      <a:noFill/>
                    </a:lnB>
                  </a:tcPr>
                </a:tc>
                <a:tc>
                  <a:txBody>
                    <a:bodyPr/>
                    <a:lstStyle/>
                    <a:p>
                      <a:r>
                        <a:rPr lang="hu-HU" sz="1400"/>
                        <a:t>2.25</a:t>
                      </a:r>
                    </a:p>
                  </a:txBody>
                  <a:tcPr marL="15586" marR="15586" marT="15586" marB="15586" anchor="ctr">
                    <a:lnL>
                      <a:noFill/>
                    </a:lnL>
                    <a:lnR>
                      <a:noFill/>
                    </a:lnR>
                    <a:lnT>
                      <a:noFill/>
                    </a:lnT>
                    <a:lnB>
                      <a:noFill/>
                    </a:lnB>
                  </a:tcPr>
                </a:tc>
                <a:tc>
                  <a:txBody>
                    <a:bodyPr/>
                    <a:lstStyle/>
                    <a:p>
                      <a:r>
                        <a:rPr lang="hu-HU" sz="1400" dirty="0"/>
                        <a:t>2.25</a:t>
                      </a:r>
                    </a:p>
                  </a:txBody>
                  <a:tcPr marL="15586" marR="15586" marT="15586" marB="15586" anchor="ctr">
                    <a:lnL>
                      <a:noFill/>
                    </a:lnL>
                    <a:lnR>
                      <a:noFill/>
                    </a:lnR>
                    <a:lnT>
                      <a:noFill/>
                    </a:lnT>
                    <a:lnB>
                      <a:noFill/>
                    </a:lnB>
                  </a:tcPr>
                </a:tc>
                <a:tc>
                  <a:txBody>
                    <a:bodyPr/>
                    <a:lstStyle/>
                    <a:p>
                      <a:r>
                        <a:rPr lang="hu-HU" sz="1400"/>
                        <a:t>2.25</a:t>
                      </a:r>
                    </a:p>
                  </a:txBody>
                  <a:tcPr marL="15586" marR="15586" marT="15586" marB="15586" anchor="ctr">
                    <a:lnL>
                      <a:noFill/>
                    </a:lnL>
                    <a:lnR>
                      <a:noFill/>
                    </a:lnR>
                    <a:lnT>
                      <a:noFill/>
                    </a:lnT>
                    <a:lnB>
                      <a:noFill/>
                    </a:lnB>
                  </a:tcPr>
                </a:tc>
                <a:tc>
                  <a:txBody>
                    <a:bodyPr/>
                    <a:lstStyle/>
                    <a:p>
                      <a:r>
                        <a:rPr lang="hu-HU" sz="1400" dirty="0"/>
                        <a:t>2.25</a:t>
                      </a:r>
                    </a:p>
                  </a:txBody>
                  <a:tcPr marL="15586" marR="15586" marT="15586" marB="15586" anchor="ctr">
                    <a:lnL>
                      <a:noFill/>
                    </a:lnL>
                    <a:lnR>
                      <a:noFill/>
                    </a:lnR>
                    <a:lnT>
                      <a:noFill/>
                    </a:lnT>
                    <a:lnB>
                      <a:noFill/>
                    </a:lnB>
                  </a:tcPr>
                </a:tc>
                <a:tc>
                  <a:txBody>
                    <a:bodyPr/>
                    <a:lstStyle/>
                    <a:p>
                      <a:r>
                        <a:rPr lang="hu-HU" sz="1400" b="1"/>
                        <a:t>2.25</a:t>
                      </a:r>
                      <a:endParaRPr lang="hu-HU" sz="1400"/>
                    </a:p>
                  </a:txBody>
                  <a:tcPr marL="15586" marR="15586" marT="15586" marB="15586" anchor="ctr">
                    <a:lnL>
                      <a:noFill/>
                    </a:lnL>
                    <a:lnR>
                      <a:noFill/>
                    </a:lnR>
                    <a:lnT>
                      <a:noFill/>
                    </a:lnT>
                    <a:lnB>
                      <a:noFill/>
                    </a:lnB>
                  </a:tcPr>
                </a:tc>
              </a:tr>
              <a:tr h="415930">
                <a:tc>
                  <a:txBody>
                    <a:bodyPr/>
                    <a:lstStyle/>
                    <a:p>
                      <a:r>
                        <a:rPr lang="hu-HU" sz="1400"/>
                        <a:t>Independent Media</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dirty="0"/>
                        <a:t>4.00</a:t>
                      </a:r>
                    </a:p>
                  </a:txBody>
                  <a:tcPr marL="15586" marR="15586" marT="15586" marB="15586" anchor="ctr">
                    <a:lnL>
                      <a:noFill/>
                    </a:lnL>
                    <a:lnR>
                      <a:noFill/>
                    </a:lnR>
                    <a:lnT>
                      <a:noFill/>
                    </a:lnT>
                    <a:lnB>
                      <a:noFill/>
                    </a:lnB>
                  </a:tcPr>
                </a:tc>
                <a:tc>
                  <a:txBody>
                    <a:bodyPr/>
                    <a:lstStyle/>
                    <a:p>
                      <a:r>
                        <a:rPr lang="hu-HU" sz="1400" dirty="0"/>
                        <a:t>4.00</a:t>
                      </a:r>
                    </a:p>
                  </a:txBody>
                  <a:tcPr marL="15586" marR="15586" marT="15586" marB="15586" anchor="ctr">
                    <a:lnL>
                      <a:noFill/>
                    </a:lnL>
                    <a:lnR>
                      <a:noFill/>
                    </a:lnR>
                    <a:lnT>
                      <a:noFill/>
                    </a:lnT>
                    <a:lnB>
                      <a:noFill/>
                    </a:lnB>
                  </a:tcPr>
                </a:tc>
                <a:tc>
                  <a:txBody>
                    <a:bodyPr/>
                    <a:lstStyle/>
                    <a:p>
                      <a:r>
                        <a:rPr lang="hu-HU" sz="1400" dirty="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dirty="0"/>
                        <a:t>4.50</a:t>
                      </a:r>
                    </a:p>
                  </a:txBody>
                  <a:tcPr marL="15586" marR="15586" marT="15586" marB="15586" anchor="ctr">
                    <a:lnL>
                      <a:noFill/>
                    </a:lnL>
                    <a:lnR>
                      <a:noFill/>
                    </a:lnR>
                    <a:lnT>
                      <a:noFill/>
                    </a:lnT>
                    <a:lnB>
                      <a:noFill/>
                    </a:lnB>
                  </a:tcPr>
                </a:tc>
                <a:tc>
                  <a:txBody>
                    <a:bodyPr/>
                    <a:lstStyle/>
                    <a:p>
                      <a:r>
                        <a:rPr lang="hu-HU" sz="1400" b="1" dirty="0"/>
                        <a:t>4.50</a:t>
                      </a:r>
                      <a:endParaRPr lang="hu-HU" sz="1400" dirty="0"/>
                    </a:p>
                  </a:txBody>
                  <a:tcPr marL="15586" marR="15586" marT="15586" marB="15586" anchor="ctr">
                    <a:lnL>
                      <a:noFill/>
                    </a:lnL>
                    <a:lnR>
                      <a:noFill/>
                    </a:lnR>
                    <a:lnT>
                      <a:noFill/>
                    </a:lnT>
                    <a:lnB>
                      <a:noFill/>
                    </a:lnB>
                  </a:tcPr>
                </a:tc>
              </a:tr>
              <a:tr h="672435">
                <a:tc>
                  <a:txBody>
                    <a:bodyPr/>
                    <a:lstStyle/>
                    <a:p>
                      <a:r>
                        <a:rPr lang="hu-HU" sz="1400"/>
                        <a:t>Local Democratic Governance</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dirty="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b="1" dirty="0"/>
                        <a:t>3.50</a:t>
                      </a:r>
                      <a:endParaRPr lang="hu-HU" sz="1400" dirty="0"/>
                    </a:p>
                  </a:txBody>
                  <a:tcPr marL="15586" marR="15586" marT="15586" marB="15586" anchor="ctr">
                    <a:lnL>
                      <a:noFill/>
                    </a:lnL>
                    <a:lnR>
                      <a:noFill/>
                    </a:lnR>
                    <a:lnT>
                      <a:noFill/>
                    </a:lnT>
                    <a:lnB>
                      <a:noFill/>
                    </a:lnB>
                  </a:tcPr>
                </a:tc>
              </a:tr>
              <a:tr h="736561">
                <a:tc>
                  <a:txBody>
                    <a:bodyPr/>
                    <a:lstStyle/>
                    <a:p>
                      <a:r>
                        <a:rPr lang="hu-HU" sz="1400"/>
                        <a:t>Judicial Framework and Independence</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dirty="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dirty="0"/>
                        <a:t>4.50</a:t>
                      </a:r>
                    </a:p>
                  </a:txBody>
                  <a:tcPr marL="15586" marR="15586" marT="15586" marB="15586" anchor="ctr">
                    <a:lnL>
                      <a:noFill/>
                    </a:lnL>
                    <a:lnR>
                      <a:noFill/>
                    </a:lnR>
                    <a:lnT>
                      <a:noFill/>
                    </a:lnT>
                    <a:lnB>
                      <a:noFill/>
                    </a:lnB>
                  </a:tcPr>
                </a:tc>
                <a:tc>
                  <a:txBody>
                    <a:bodyPr/>
                    <a:lstStyle/>
                    <a:p>
                      <a:r>
                        <a:rPr lang="hu-HU" sz="1400" dirty="0"/>
                        <a:t>4.50</a:t>
                      </a:r>
                    </a:p>
                  </a:txBody>
                  <a:tcPr marL="15586" marR="15586" marT="15586" marB="15586" anchor="ctr">
                    <a:lnL>
                      <a:noFill/>
                    </a:lnL>
                    <a:lnR>
                      <a:noFill/>
                    </a:lnR>
                    <a:lnT>
                      <a:noFill/>
                    </a:lnT>
                    <a:lnB>
                      <a:noFill/>
                    </a:lnB>
                  </a:tcPr>
                </a:tc>
                <a:tc>
                  <a:txBody>
                    <a:bodyPr/>
                    <a:lstStyle/>
                    <a:p>
                      <a:r>
                        <a:rPr lang="hu-HU" sz="1400" b="1" dirty="0"/>
                        <a:t>4.50</a:t>
                      </a:r>
                      <a:endParaRPr lang="hu-HU" sz="1400" dirty="0"/>
                    </a:p>
                  </a:txBody>
                  <a:tcPr marL="15586" marR="15586" marT="15586" marB="15586" anchor="ctr">
                    <a:lnL>
                      <a:noFill/>
                    </a:lnL>
                    <a:lnR>
                      <a:noFill/>
                    </a:lnR>
                    <a:lnT>
                      <a:noFill/>
                    </a:lnT>
                    <a:lnB>
                      <a:noFill/>
                    </a:lnB>
                  </a:tcPr>
                </a:tc>
              </a:tr>
              <a:tr h="223551">
                <a:tc>
                  <a:txBody>
                    <a:bodyPr/>
                    <a:lstStyle/>
                    <a:p>
                      <a:r>
                        <a:rPr lang="hu-HU" sz="1400"/>
                        <a:t>Corruption</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dirty="0"/>
                        <a:t>4.25</a:t>
                      </a:r>
                    </a:p>
                  </a:txBody>
                  <a:tcPr marL="15586" marR="15586" marT="15586" marB="15586" anchor="ctr">
                    <a:lnL>
                      <a:noFill/>
                    </a:lnL>
                    <a:lnR>
                      <a:noFill/>
                    </a:lnR>
                    <a:lnT>
                      <a:noFill/>
                    </a:lnT>
                    <a:lnB>
                      <a:noFill/>
                    </a:lnB>
                  </a:tcPr>
                </a:tc>
                <a:tc>
                  <a:txBody>
                    <a:bodyPr/>
                    <a:lstStyle/>
                    <a:p>
                      <a:r>
                        <a:rPr lang="hu-HU" sz="1400" dirty="0"/>
                        <a:t>4.25</a:t>
                      </a:r>
                    </a:p>
                  </a:txBody>
                  <a:tcPr marL="15586" marR="15586" marT="15586" marB="15586" anchor="ctr">
                    <a:lnL>
                      <a:noFill/>
                    </a:lnL>
                    <a:lnR>
                      <a:noFill/>
                    </a:lnR>
                    <a:lnT>
                      <a:noFill/>
                    </a:lnT>
                    <a:lnB>
                      <a:noFill/>
                    </a:lnB>
                  </a:tcPr>
                </a:tc>
                <a:tc>
                  <a:txBody>
                    <a:bodyPr/>
                    <a:lstStyle/>
                    <a:p>
                      <a:r>
                        <a:rPr lang="hu-HU" sz="1400" dirty="0"/>
                        <a:t>4.25</a:t>
                      </a:r>
                    </a:p>
                  </a:txBody>
                  <a:tcPr marL="15586" marR="15586" marT="15586" marB="15586" anchor="ctr">
                    <a:lnL>
                      <a:noFill/>
                    </a:lnL>
                    <a:lnR>
                      <a:noFill/>
                    </a:lnR>
                    <a:lnT>
                      <a:noFill/>
                    </a:lnT>
                    <a:lnB>
                      <a:noFill/>
                    </a:lnB>
                  </a:tcPr>
                </a:tc>
                <a:tc>
                  <a:txBody>
                    <a:bodyPr/>
                    <a:lstStyle/>
                    <a:p>
                      <a:r>
                        <a:rPr lang="hu-HU" sz="1400" b="1" dirty="0"/>
                        <a:t>4.25</a:t>
                      </a:r>
                      <a:endParaRPr lang="hu-HU" sz="1400" dirty="0"/>
                    </a:p>
                  </a:txBody>
                  <a:tcPr marL="15586" marR="15586" marT="15586" marB="15586" anchor="ctr">
                    <a:lnL>
                      <a:noFill/>
                    </a:lnL>
                    <a:lnR>
                      <a:noFill/>
                    </a:lnR>
                    <a:lnT>
                      <a:noFill/>
                    </a:lnT>
                    <a:lnB>
                      <a:noFill/>
                    </a:lnB>
                  </a:tcPr>
                </a:tc>
              </a:tr>
              <a:tr h="415930">
                <a:tc>
                  <a:txBody>
                    <a:bodyPr/>
                    <a:lstStyle/>
                    <a:p>
                      <a:r>
                        <a:rPr lang="hu-HU" sz="1400" b="1"/>
                        <a:t>Democracy Score</a:t>
                      </a:r>
                      <a:endParaRPr lang="hu-HU" sz="1400"/>
                    </a:p>
                  </a:txBody>
                  <a:tcPr marL="15586" marR="15586" marT="15586" marB="15586" anchor="ctr">
                    <a:lnL>
                      <a:noFill/>
                    </a:lnL>
                    <a:lnR>
                      <a:noFill/>
                    </a:lnR>
                    <a:lnT>
                      <a:noFill/>
                    </a:lnT>
                    <a:lnB>
                      <a:noFill/>
                    </a:lnB>
                  </a:tcPr>
                </a:tc>
                <a:tc>
                  <a:txBody>
                    <a:bodyPr/>
                    <a:lstStyle/>
                    <a:p>
                      <a:r>
                        <a:rPr lang="hu-HU" sz="1400" b="1"/>
                        <a:t>3.79</a:t>
                      </a:r>
                      <a:endParaRPr lang="hu-HU" sz="1400"/>
                    </a:p>
                  </a:txBody>
                  <a:tcPr marL="15586" marR="15586" marT="15586" marB="15586" anchor="ctr">
                    <a:lnL>
                      <a:noFill/>
                    </a:lnL>
                    <a:lnR>
                      <a:noFill/>
                    </a:lnR>
                    <a:lnT>
                      <a:noFill/>
                    </a:lnT>
                    <a:lnB>
                      <a:noFill/>
                    </a:lnB>
                  </a:tcPr>
                </a:tc>
                <a:tc>
                  <a:txBody>
                    <a:bodyPr/>
                    <a:lstStyle/>
                    <a:p>
                      <a:r>
                        <a:rPr lang="hu-HU" sz="1400" b="1"/>
                        <a:t>3.79</a:t>
                      </a:r>
                      <a:endParaRPr lang="hu-HU" sz="1400"/>
                    </a:p>
                  </a:txBody>
                  <a:tcPr marL="15586" marR="15586" marT="15586" marB="15586" anchor="ctr">
                    <a:lnL>
                      <a:noFill/>
                    </a:lnL>
                    <a:lnR>
                      <a:noFill/>
                    </a:lnR>
                    <a:lnT>
                      <a:noFill/>
                    </a:lnT>
                    <a:lnB>
                      <a:noFill/>
                    </a:lnB>
                  </a:tcPr>
                </a:tc>
                <a:tc>
                  <a:txBody>
                    <a:bodyPr/>
                    <a:lstStyle/>
                    <a:p>
                      <a:r>
                        <a:rPr lang="hu-HU" sz="1400" b="1"/>
                        <a:t>3.71</a:t>
                      </a:r>
                      <a:endParaRPr lang="hu-HU" sz="1400"/>
                    </a:p>
                  </a:txBody>
                  <a:tcPr marL="15586" marR="15586" marT="15586" marB="15586" anchor="ctr">
                    <a:lnL>
                      <a:noFill/>
                    </a:lnL>
                    <a:lnR>
                      <a:noFill/>
                    </a:lnR>
                    <a:lnT>
                      <a:noFill/>
                    </a:lnT>
                    <a:lnB>
                      <a:noFill/>
                    </a:lnB>
                  </a:tcPr>
                </a:tc>
                <a:tc>
                  <a:txBody>
                    <a:bodyPr/>
                    <a:lstStyle/>
                    <a:p>
                      <a:r>
                        <a:rPr lang="hu-HU" sz="1400" b="1"/>
                        <a:t>3.64</a:t>
                      </a:r>
                      <a:endParaRPr lang="hu-HU" sz="1400"/>
                    </a:p>
                  </a:txBody>
                  <a:tcPr marL="15586" marR="15586" marT="15586" marB="15586" anchor="ctr">
                    <a:lnL>
                      <a:noFill/>
                    </a:lnL>
                    <a:lnR>
                      <a:noFill/>
                    </a:lnR>
                    <a:lnT>
                      <a:noFill/>
                    </a:lnT>
                    <a:lnB>
                      <a:noFill/>
                    </a:lnB>
                  </a:tcPr>
                </a:tc>
                <a:tc>
                  <a:txBody>
                    <a:bodyPr/>
                    <a:lstStyle/>
                    <a:p>
                      <a:r>
                        <a:rPr lang="hu-HU" sz="1400" b="1"/>
                        <a:t>3.64</a:t>
                      </a:r>
                      <a:endParaRPr lang="hu-HU" sz="1400"/>
                    </a:p>
                  </a:txBody>
                  <a:tcPr marL="15586" marR="15586" marT="15586" marB="15586" anchor="ctr">
                    <a:lnL>
                      <a:noFill/>
                    </a:lnL>
                    <a:lnR>
                      <a:noFill/>
                    </a:lnR>
                    <a:lnT>
                      <a:noFill/>
                    </a:lnT>
                    <a:lnB>
                      <a:noFill/>
                    </a:lnB>
                  </a:tcPr>
                </a:tc>
                <a:tc>
                  <a:txBody>
                    <a:bodyPr/>
                    <a:lstStyle/>
                    <a:p>
                      <a:r>
                        <a:rPr lang="hu-HU" sz="1400" b="1"/>
                        <a:t>3.64</a:t>
                      </a:r>
                      <a:endParaRPr lang="hu-HU" sz="1400"/>
                    </a:p>
                  </a:txBody>
                  <a:tcPr marL="15586" marR="15586" marT="15586" marB="15586" anchor="ctr">
                    <a:lnL>
                      <a:noFill/>
                    </a:lnL>
                    <a:lnR>
                      <a:noFill/>
                    </a:lnR>
                    <a:lnT>
                      <a:noFill/>
                    </a:lnT>
                    <a:lnB>
                      <a:noFill/>
                    </a:lnB>
                  </a:tcPr>
                </a:tc>
                <a:tc>
                  <a:txBody>
                    <a:bodyPr/>
                    <a:lstStyle/>
                    <a:p>
                      <a:r>
                        <a:rPr lang="hu-HU" sz="1400" b="1"/>
                        <a:t>3.64</a:t>
                      </a:r>
                      <a:endParaRPr lang="hu-HU" sz="1400"/>
                    </a:p>
                  </a:txBody>
                  <a:tcPr marL="15586" marR="15586" marT="15586" marB="15586" anchor="ctr">
                    <a:lnL>
                      <a:noFill/>
                    </a:lnL>
                    <a:lnR>
                      <a:noFill/>
                    </a:lnR>
                    <a:lnT>
                      <a:noFill/>
                    </a:lnT>
                    <a:lnB>
                      <a:noFill/>
                    </a:lnB>
                  </a:tcPr>
                </a:tc>
                <a:tc>
                  <a:txBody>
                    <a:bodyPr/>
                    <a:lstStyle/>
                    <a:p>
                      <a:r>
                        <a:rPr lang="hu-HU" sz="1400" b="1"/>
                        <a:t>3.68</a:t>
                      </a:r>
                      <a:endParaRPr lang="hu-HU" sz="1400"/>
                    </a:p>
                  </a:txBody>
                  <a:tcPr marL="15586" marR="15586" marT="15586" marB="15586" anchor="ctr">
                    <a:lnL>
                      <a:noFill/>
                    </a:lnL>
                    <a:lnR>
                      <a:noFill/>
                    </a:lnR>
                    <a:lnT>
                      <a:noFill/>
                    </a:lnT>
                    <a:lnB>
                      <a:noFill/>
                    </a:lnB>
                  </a:tcPr>
                </a:tc>
                <a:tc>
                  <a:txBody>
                    <a:bodyPr/>
                    <a:lstStyle/>
                    <a:p>
                      <a:r>
                        <a:rPr lang="hu-HU" sz="1400" b="1"/>
                        <a:t>3.75</a:t>
                      </a:r>
                      <a:endParaRPr lang="hu-HU" sz="1400"/>
                    </a:p>
                  </a:txBody>
                  <a:tcPr marL="15586" marR="15586" marT="15586" marB="15586" anchor="ctr">
                    <a:lnL>
                      <a:noFill/>
                    </a:lnL>
                    <a:lnR>
                      <a:noFill/>
                    </a:lnR>
                    <a:lnT>
                      <a:noFill/>
                    </a:lnT>
                    <a:lnB>
                      <a:noFill/>
                    </a:lnB>
                  </a:tcPr>
                </a:tc>
                <a:tc>
                  <a:txBody>
                    <a:bodyPr/>
                    <a:lstStyle/>
                    <a:p>
                      <a:r>
                        <a:rPr lang="hu-HU" sz="1400" b="1" dirty="0"/>
                        <a:t>3.82</a:t>
                      </a:r>
                      <a:endParaRPr lang="hu-HU" sz="1400" dirty="0"/>
                    </a:p>
                  </a:txBody>
                  <a:tcPr marL="15586" marR="15586" marT="15586" marB="15586" anchor="ctr">
                    <a:lnL>
                      <a:noFill/>
                    </a:lnL>
                    <a:lnR>
                      <a:noFill/>
                    </a:lnR>
                    <a:lnT>
                      <a:noFill/>
                    </a:lnT>
                    <a:lnB>
                      <a:noFill/>
                    </a:lnB>
                  </a:tcPr>
                </a:tc>
              </a:tr>
            </a:tbl>
          </a:graphicData>
        </a:graphic>
      </p:graphicFrame>
      <p:sp>
        <p:nvSpPr>
          <p:cNvPr id="5" name="Szövegdoboz 4"/>
          <p:cNvSpPr txBox="1"/>
          <p:nvPr/>
        </p:nvSpPr>
        <p:spPr>
          <a:xfrm>
            <a:off x="1619672" y="6021288"/>
            <a:ext cx="3744416" cy="307777"/>
          </a:xfrm>
          <a:prstGeom prst="rect">
            <a:avLst/>
          </a:prstGeom>
          <a:noFill/>
        </p:spPr>
        <p:txBody>
          <a:bodyPr wrap="square" rtlCol="0">
            <a:spAutoFit/>
          </a:bodyPr>
          <a:lstStyle/>
          <a:p>
            <a:r>
              <a:rPr lang="hu-HU" sz="1400" dirty="0" smtClean="0"/>
              <a:t>Forrás: </a:t>
            </a:r>
            <a:r>
              <a:rPr lang="hu-HU" sz="1400" dirty="0" err="1" smtClean="0"/>
              <a:t>Freedom</a:t>
            </a:r>
            <a:r>
              <a:rPr lang="hu-HU" sz="1400" dirty="0" smtClean="0"/>
              <a:t> House</a:t>
            </a:r>
            <a:endParaRPr lang="hu-HU" sz="1400" dirty="0"/>
          </a:p>
        </p:txBody>
      </p:sp>
      <p:pic>
        <p:nvPicPr>
          <p:cNvPr id="6" name="Picture 12" descr="Kapcsolódó kép"/>
          <p:cNvPicPr>
            <a:picLocks noChangeAspect="1" noChangeArrowheads="1"/>
          </p:cNvPicPr>
          <p:nvPr/>
        </p:nvPicPr>
        <p:blipFill>
          <a:blip r:embed="rId2" cstate="print"/>
          <a:srcRect/>
          <a:stretch>
            <a:fillRect/>
          </a:stretch>
        </p:blipFill>
        <p:spPr bwMode="auto">
          <a:xfrm>
            <a:off x="7137409" y="0"/>
            <a:ext cx="2006591" cy="13407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274638"/>
            <a:ext cx="8229600" cy="778098"/>
          </a:xfrm>
        </p:spPr>
        <p:txBody>
          <a:bodyPr/>
          <a:lstStyle/>
          <a:p>
            <a:pPr algn="ctr"/>
            <a:r>
              <a:rPr lang="hu-HU" dirty="0" smtClean="0"/>
              <a:t>Radikalizmus a Balkánon</a:t>
            </a:r>
            <a:endParaRPr lang="hu-HU" dirty="0"/>
          </a:p>
        </p:txBody>
      </p:sp>
      <p:pic>
        <p:nvPicPr>
          <p:cNvPr id="17412" name="Picture 4" descr="&amp;Scy;&amp;ncy;&amp;icy;&amp;mcy;&amp;kcy;&amp;acy;: Tocka.mk-1436960742.jpg"/>
          <p:cNvPicPr>
            <a:picLocks noChangeAspect="1" noChangeArrowheads="1"/>
          </p:cNvPicPr>
          <p:nvPr/>
        </p:nvPicPr>
        <p:blipFill>
          <a:blip r:embed="rId2" cstate="print"/>
          <a:srcRect/>
          <a:stretch>
            <a:fillRect/>
          </a:stretch>
        </p:blipFill>
        <p:spPr bwMode="auto">
          <a:xfrm>
            <a:off x="971600" y="1100742"/>
            <a:ext cx="7128792" cy="4752528"/>
          </a:xfrm>
          <a:prstGeom prst="rect">
            <a:avLst/>
          </a:prstGeom>
          <a:noFill/>
        </p:spPr>
      </p:pic>
    </p:spTree>
    <p:extLst>
      <p:ext uri="{BB962C8B-B14F-4D97-AF65-F5344CB8AC3E}">
        <p14:creationId xmlns:p14="http://schemas.microsoft.com/office/powerpoint/2010/main" val="290252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791072" y="26960"/>
          <a:ext cx="8312124" cy="5684136"/>
        </p:xfrm>
        <a:graphic>
          <a:graphicData uri="http://schemas.openxmlformats.org/drawingml/2006/table">
            <a:tbl>
              <a:tblPr/>
              <a:tblGrid>
                <a:gridCol w="3287231"/>
                <a:gridCol w="1001432"/>
                <a:gridCol w="1012357"/>
                <a:gridCol w="1012357"/>
                <a:gridCol w="1001432"/>
                <a:gridCol w="997315"/>
              </a:tblGrid>
              <a:tr h="185234">
                <a:tc>
                  <a:txBody>
                    <a:bodyPr/>
                    <a:lstStyle/>
                    <a:p>
                      <a:pPr algn="ctr">
                        <a:lnSpc>
                          <a:spcPct val="115000"/>
                        </a:lnSpc>
                        <a:spcAft>
                          <a:spcPts val="0"/>
                        </a:spcAft>
                      </a:pPr>
                      <a:r>
                        <a:rPr lang="hu-HU" sz="1200" b="1" dirty="0">
                          <a:latin typeface="Times New Roman" pitchFamily="18" charset="0"/>
                          <a:ea typeface="Calibri"/>
                          <a:cs typeface="Times New Roman" pitchFamily="18" charset="0"/>
                        </a:rPr>
                        <a:t>Politikai transzformáció</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2008</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2012</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a:latin typeface="Times New Roman" pitchFamily="18" charset="0"/>
                          <a:ea typeface="Calibri"/>
                          <a:cs typeface="Times New Roman" pitchFamily="18" charset="0"/>
                        </a:rPr>
                        <a:t>2014</a:t>
                      </a:r>
                      <a:endParaRPr lang="hu-HU" sz="120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2016</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1. 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a:t>
                      </a:r>
                      <a:r>
                        <a:rPr lang="hu-HU" sz="1200" b="1" dirty="0" err="1" smtClean="0">
                          <a:latin typeface="Times New Roman" pitchFamily="18" charset="0"/>
                          <a:ea typeface="Calibri"/>
                          <a:cs typeface="Times New Roman" pitchFamily="18" charset="0"/>
                        </a:rPr>
                        <a:t>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9,3</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9,3</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9</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9</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05">
                <a:tc>
                  <a:txBody>
                    <a:bodyPr/>
                    <a:lstStyle/>
                    <a:p>
                      <a:pPr algn="l">
                        <a:lnSpc>
                          <a:spcPct val="115000"/>
                        </a:lnSpc>
                        <a:spcAft>
                          <a:spcPts val="0"/>
                        </a:spcAft>
                      </a:pPr>
                      <a:r>
                        <a:rPr lang="hu-HU" sz="1200" dirty="0">
                          <a:latin typeface="Times New Roman" pitchFamily="18" charset="0"/>
                          <a:ea typeface="Calibri"/>
                          <a:cs typeface="Times New Roman" pitchFamily="18" charset="0"/>
                        </a:rPr>
                        <a:t>     Erő alkalmazásának monopóliuma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identitás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algn="l">
                        <a:lnSpc>
                          <a:spcPct val="115000"/>
                        </a:lnSpc>
                        <a:spcAft>
                          <a:spcPts val="0"/>
                        </a:spcAft>
                      </a:pPr>
                      <a:r>
                        <a:rPr lang="hu-HU" sz="1200" dirty="0">
                          <a:latin typeface="Times New Roman" pitchFamily="18" charset="0"/>
                          <a:ea typeface="Calibri"/>
                          <a:cs typeface="Times New Roman" pitchFamily="18" charset="0"/>
                        </a:rPr>
                        <a:t>     Vallási dogmák befolyása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2">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adminisztráció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10</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10</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10</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smtClean="0">
                          <a:latin typeface="Times New Roman" pitchFamily="18" charset="0"/>
                          <a:ea typeface="Calibri"/>
                          <a:cs typeface="Times New Roman" pitchFamily="18" charset="0"/>
                        </a:rPr>
                        <a:t>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2. Politikai </a:t>
                      </a:r>
                      <a:r>
                        <a:rPr lang="hu-HU" sz="1200" b="1" dirty="0">
                          <a:latin typeface="Times New Roman" pitchFamily="18" charset="0"/>
                          <a:ea typeface="Calibri"/>
                          <a:cs typeface="Times New Roman" pitchFamily="18" charset="0"/>
                        </a:rPr>
                        <a:t>részvétel</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8,3</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758">
                <a:tc>
                  <a:txBody>
                    <a:bodyPr/>
                    <a:lstStyle/>
                    <a:p>
                      <a:pPr algn="l">
                        <a:lnSpc>
                          <a:spcPct val="115000"/>
                        </a:lnSpc>
                        <a:spcAft>
                          <a:spcPts val="0"/>
                        </a:spcAft>
                      </a:pPr>
                      <a:r>
                        <a:rPr lang="hu-HU" sz="1200" dirty="0">
                          <a:latin typeface="Times New Roman" pitchFamily="18" charset="0"/>
                          <a:ea typeface="Calibri"/>
                          <a:cs typeface="Times New Roman" pitchFamily="18" charset="0"/>
                        </a:rPr>
                        <a:t>     Szabad és tisztességes választások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7">
                <a:tc>
                  <a:txBody>
                    <a:bodyPr/>
                    <a:lstStyle/>
                    <a:p>
                      <a:pPr algn="l">
                        <a:lnSpc>
                          <a:spcPct val="115000"/>
                        </a:lnSpc>
                        <a:spcAft>
                          <a:spcPts val="0"/>
                        </a:spcAft>
                      </a:pPr>
                      <a:r>
                        <a:rPr lang="hu-HU" sz="1200" dirty="0">
                          <a:latin typeface="Times New Roman" pitchFamily="18" charset="0"/>
                          <a:ea typeface="Calibri"/>
                          <a:cs typeface="Times New Roman" pitchFamily="18" charset="0"/>
                        </a:rPr>
                        <a:t>      Kormány hatékony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6">
                <a:tc>
                  <a:txBody>
                    <a:bodyPr/>
                    <a:lstStyle/>
                    <a:p>
                      <a:pPr algn="l">
                        <a:lnSpc>
                          <a:spcPct val="115000"/>
                        </a:lnSpc>
                        <a:spcAft>
                          <a:spcPts val="0"/>
                        </a:spcAft>
                      </a:pPr>
                      <a:r>
                        <a:rPr lang="hu-HU" sz="1200" dirty="0">
                          <a:latin typeface="Times New Roman" pitchFamily="18" charset="0"/>
                          <a:ea typeface="Calibri"/>
                          <a:cs typeface="Times New Roman" pitchFamily="18" charset="0"/>
                        </a:rPr>
                        <a:t>     Gyülekezési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33">
                <a:tc>
                  <a:txBody>
                    <a:bodyPr/>
                    <a:lstStyle/>
                    <a:p>
                      <a:pPr algn="l">
                        <a:lnSpc>
                          <a:spcPct val="115000"/>
                        </a:lnSpc>
                        <a:spcAft>
                          <a:spcPts val="0"/>
                        </a:spcAft>
                      </a:pPr>
                      <a:r>
                        <a:rPr lang="hu-HU" sz="1200" dirty="0">
                          <a:latin typeface="Times New Roman" pitchFamily="18" charset="0"/>
                          <a:ea typeface="Calibri"/>
                          <a:cs typeface="Times New Roman" pitchFamily="18" charset="0"/>
                        </a:rPr>
                        <a:t>     Szólásszabadság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3. Jogállamiság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6,8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7,3</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7,3</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11">
                <a:tc>
                  <a:txBody>
                    <a:bodyPr/>
                    <a:lstStyle/>
                    <a:p>
                      <a:pPr algn="l">
                        <a:lnSpc>
                          <a:spcPct val="115000"/>
                        </a:lnSpc>
                        <a:spcAft>
                          <a:spcPts val="0"/>
                        </a:spcAft>
                      </a:pPr>
                      <a:r>
                        <a:rPr lang="hu-HU" sz="1200" dirty="0">
                          <a:latin typeface="Times New Roman" pitchFamily="18" charset="0"/>
                          <a:ea typeface="Calibri"/>
                          <a:cs typeface="Times New Roman" pitchFamily="18" charset="0"/>
                        </a:rPr>
                        <a:t>     Hatalmi ágak elválasztása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08">
                <a:tc>
                  <a:txBody>
                    <a:bodyPr/>
                    <a:lstStyle/>
                    <a:p>
                      <a:pPr algn="l">
                        <a:lnSpc>
                          <a:spcPct val="115000"/>
                        </a:lnSpc>
                        <a:spcAft>
                          <a:spcPts val="0"/>
                        </a:spcAft>
                      </a:pPr>
                      <a:r>
                        <a:rPr lang="hu-HU" sz="1200" dirty="0">
                          <a:latin typeface="Times New Roman" pitchFamily="18" charset="0"/>
                          <a:ea typeface="Calibri"/>
                          <a:cs typeface="Times New Roman" pitchFamily="18" charset="0"/>
                        </a:rPr>
                        <a:t>     Független igazságszolgáltatás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6</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6</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6</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6</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05">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Büntetőeljárások hivatali visszaélés esetén</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6</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6</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l">
                        <a:lnSpc>
                          <a:spcPct val="115000"/>
                        </a:lnSpc>
                        <a:spcAft>
                          <a:spcPts val="0"/>
                        </a:spcAft>
                      </a:pPr>
                      <a:r>
                        <a:rPr lang="hu-HU" sz="1200" dirty="0">
                          <a:latin typeface="Times New Roman" pitchFamily="18" charset="0"/>
                          <a:ea typeface="Calibri"/>
                          <a:cs typeface="Times New Roman" pitchFamily="18" charset="0"/>
                        </a:rPr>
                        <a:t>     Polgári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4. Demokratikus </a:t>
                      </a:r>
                      <a:r>
                        <a:rPr lang="hu-HU" sz="1200" b="1" dirty="0">
                          <a:latin typeface="Times New Roman" pitchFamily="18" charset="0"/>
                          <a:ea typeface="Calibri"/>
                          <a:cs typeface="Times New Roman" pitchFamily="18" charset="0"/>
                        </a:rPr>
                        <a:t>intézmények stabilitása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iránti elkötelezettség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5. Politikai </a:t>
                      </a:r>
                      <a:r>
                        <a:rPr lang="hu-HU" sz="1200" b="1" dirty="0">
                          <a:latin typeface="Times New Roman" pitchFamily="18" charset="0"/>
                          <a:ea typeface="Calibri"/>
                          <a:cs typeface="Times New Roman" pitchFamily="18" charset="0"/>
                        </a:rPr>
                        <a:t>és társadalmi integráció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6,8</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7,5</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7,3</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latin typeface="Times New Roman" pitchFamily="18" charset="0"/>
                          <a:ea typeface="Calibri"/>
                          <a:cs typeface="Times New Roman" pitchFamily="18" charset="0"/>
                        </a:rPr>
                        <a:t>7</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7">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Pártrendszer</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7</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Érdekcsoportok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Demokrácia elfogadottsága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a:latin typeface="Times New Roman" pitchFamily="18" charset="0"/>
                          <a:ea typeface="Calibri"/>
                          <a:cs typeface="Times New Roman" pitchFamily="18" charset="0"/>
                        </a:rPr>
                        <a:t>8</a:t>
                      </a: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9</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9</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8</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FF0000"/>
                          </a:solidFill>
                          <a:latin typeface="Times New Roman" pitchFamily="18" charset="0"/>
                          <a:ea typeface="Calibri"/>
                          <a:cs typeface="Times New Roman" pitchFamily="18" charset="0"/>
                        </a:rPr>
                        <a:t>7</a:t>
                      </a: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Szociális tőke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a:latin typeface="Times New Roman" pitchFamily="18" charset="0"/>
                          <a:ea typeface="Calibri"/>
                          <a:cs typeface="Times New Roman" pitchFamily="18" charset="0"/>
                        </a:rPr>
                        <a:t>5</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6</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6</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rgbClr val="00B050"/>
                          </a:solidFill>
                          <a:latin typeface="Times New Roman" pitchFamily="18" charset="0"/>
                          <a:ea typeface="Calibri"/>
                          <a:cs typeface="Times New Roman" pitchFamily="18" charset="0"/>
                        </a:rPr>
                        <a:t>7</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dirty="0">
                          <a:latin typeface="Times New Roman" pitchFamily="18" charset="0"/>
                          <a:ea typeface="Calibri"/>
                          <a:cs typeface="Times New Roman" pitchFamily="18" charset="0"/>
                        </a:rPr>
                        <a:t>7</a:t>
                      </a: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l">
                        <a:lnSpc>
                          <a:spcPct val="115000"/>
                        </a:lnSpc>
                        <a:spcAft>
                          <a:spcPts val="0"/>
                        </a:spcAft>
                      </a:pPr>
                      <a:r>
                        <a:rPr lang="hu-HU" sz="1200" b="1" dirty="0">
                          <a:latin typeface="Times New Roman" pitchFamily="18" charset="0"/>
                          <a:ea typeface="Calibri"/>
                          <a:cs typeface="Times New Roman" pitchFamily="18" charset="0"/>
                        </a:rPr>
                        <a:t>Demokrácia  Státusz:</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latin typeface="Times New Roman" pitchFamily="18" charset="0"/>
                          <a:ea typeface="Calibri"/>
                          <a:cs typeface="Times New Roman" pitchFamily="18" charset="0"/>
                        </a:rPr>
                        <a:t>7,8 </a:t>
                      </a:r>
                      <a:r>
                        <a:rPr lang="hu-HU" sz="1200" b="1" dirty="0" smtClean="0">
                          <a:latin typeface="Times New Roman" pitchFamily="18" charset="0"/>
                          <a:ea typeface="Calibri"/>
                          <a:cs typeface="Times New Roman" pitchFamily="18" charset="0"/>
                        </a:rPr>
                        <a:t>(29/129)</a:t>
                      </a:r>
                      <a:endParaRPr lang="hu-HU" sz="1200" dirty="0">
                        <a:latin typeface="Times New Roman" pitchFamily="18" charset="0"/>
                        <a:ea typeface="Calibri"/>
                        <a:cs typeface="Times New Roman" pitchFamily="18" charset="0"/>
                      </a:endParaRPr>
                    </a:p>
                    <a:p>
                      <a:pPr algn="r">
                        <a:lnSpc>
                          <a:spcPct val="115000"/>
                        </a:lnSpc>
                        <a:spcAft>
                          <a:spcPts val="0"/>
                        </a:spcAft>
                      </a:pPr>
                      <a:r>
                        <a:rPr lang="hu-HU" sz="1200" b="1" dirty="0">
                          <a:latin typeface="Times New Roman" pitchFamily="18" charset="0"/>
                          <a:ea typeface="Calibri"/>
                          <a:cs typeface="Times New Roman" pitchFamily="18" charset="0"/>
                        </a:rPr>
                        <a:t>Hiányos dem.</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latin typeface="Times New Roman" pitchFamily="18" charset="0"/>
                          <a:ea typeface="Calibri"/>
                          <a:cs typeface="Times New Roman" pitchFamily="18" charset="0"/>
                        </a:rPr>
                        <a:t>8,0 (</a:t>
                      </a:r>
                      <a:r>
                        <a:rPr lang="hu-HU" sz="1200" b="1" dirty="0" smtClean="0">
                          <a:latin typeface="Times New Roman" pitchFamily="18" charset="0"/>
                          <a:ea typeface="Calibri"/>
                          <a:cs typeface="Times New Roman" pitchFamily="18" charset="0"/>
                        </a:rPr>
                        <a:t>23/129)</a:t>
                      </a:r>
                      <a:endParaRPr lang="hu-HU" sz="1200" dirty="0">
                        <a:latin typeface="Times New Roman" pitchFamily="18" charset="0"/>
                        <a:ea typeface="Calibri"/>
                        <a:cs typeface="Times New Roman" pitchFamily="18" charset="0"/>
                      </a:endParaRPr>
                    </a:p>
                    <a:p>
                      <a:pPr algn="r">
                        <a:lnSpc>
                          <a:spcPct val="115000"/>
                        </a:lnSpc>
                        <a:spcAft>
                          <a:spcPts val="0"/>
                        </a:spcAft>
                      </a:pPr>
                      <a:r>
                        <a:rPr lang="hu-HU" sz="1200" b="1" dirty="0" err="1">
                          <a:latin typeface="Times New Roman" pitchFamily="18" charset="0"/>
                          <a:ea typeface="Calibri"/>
                          <a:cs typeface="Times New Roman" pitchFamily="18" charset="0"/>
                        </a:rPr>
                        <a:t>Konsz</a:t>
                      </a:r>
                      <a:r>
                        <a:rPr lang="hu-HU" sz="1200" b="1" dirty="0">
                          <a:latin typeface="Times New Roman" pitchFamily="18" charset="0"/>
                          <a:ea typeface="Calibri"/>
                          <a:cs typeface="Times New Roman" pitchFamily="18" charset="0"/>
                        </a:rPr>
                        <a:t>. dem.</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latin typeface="Times New Roman" pitchFamily="18" charset="0"/>
                          <a:ea typeface="Calibri"/>
                          <a:cs typeface="Times New Roman" pitchFamily="18" charset="0"/>
                        </a:rPr>
                        <a:t>8,1 (</a:t>
                      </a:r>
                      <a:r>
                        <a:rPr lang="hu-HU" sz="1200" b="1" dirty="0" smtClean="0">
                          <a:latin typeface="Times New Roman" pitchFamily="18" charset="0"/>
                          <a:ea typeface="Calibri"/>
                          <a:cs typeface="Times New Roman" pitchFamily="18" charset="0"/>
                        </a:rPr>
                        <a:t>23/129)</a:t>
                      </a:r>
                      <a:endParaRPr lang="hu-HU" sz="1200" dirty="0">
                        <a:latin typeface="Times New Roman" pitchFamily="18" charset="0"/>
                        <a:ea typeface="Calibri"/>
                        <a:cs typeface="Times New Roman" pitchFamily="18" charset="0"/>
                      </a:endParaRPr>
                    </a:p>
                    <a:p>
                      <a:pPr algn="r">
                        <a:lnSpc>
                          <a:spcPct val="115000"/>
                        </a:lnSpc>
                        <a:spcAft>
                          <a:spcPts val="0"/>
                        </a:spcAft>
                      </a:pPr>
                      <a:r>
                        <a:rPr lang="hu-HU" sz="1200" b="1" dirty="0" err="1">
                          <a:latin typeface="Times New Roman" pitchFamily="18" charset="0"/>
                          <a:ea typeface="Calibri"/>
                          <a:cs typeface="Times New Roman" pitchFamily="18" charset="0"/>
                        </a:rPr>
                        <a:t>Konsz</a:t>
                      </a:r>
                      <a:r>
                        <a:rPr lang="hu-HU" sz="1200" b="1" dirty="0">
                          <a:latin typeface="Times New Roman" pitchFamily="18" charset="0"/>
                          <a:ea typeface="Calibri"/>
                          <a:cs typeface="Times New Roman" pitchFamily="18" charset="0"/>
                        </a:rPr>
                        <a:t>. dem.</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latin typeface="Times New Roman" pitchFamily="18" charset="0"/>
                          <a:ea typeface="Calibri"/>
                          <a:cs typeface="Times New Roman" pitchFamily="18" charset="0"/>
                        </a:rPr>
                        <a:t>8,0 </a:t>
                      </a:r>
                      <a:r>
                        <a:rPr lang="hu-HU" sz="1200" b="1" dirty="0" smtClean="0">
                          <a:latin typeface="Times New Roman" pitchFamily="18" charset="0"/>
                          <a:ea typeface="Calibri"/>
                          <a:cs typeface="Times New Roman" pitchFamily="18" charset="0"/>
                        </a:rPr>
                        <a:t>(21/129)</a:t>
                      </a:r>
                      <a:endParaRPr lang="hu-HU" sz="1200" dirty="0">
                        <a:latin typeface="Times New Roman" pitchFamily="18" charset="0"/>
                        <a:ea typeface="Calibri"/>
                        <a:cs typeface="Times New Roman" pitchFamily="18" charset="0"/>
                      </a:endParaRPr>
                    </a:p>
                    <a:p>
                      <a:pPr algn="r">
                        <a:lnSpc>
                          <a:spcPct val="115000"/>
                        </a:lnSpc>
                        <a:spcAft>
                          <a:spcPts val="0"/>
                        </a:spcAft>
                      </a:pPr>
                      <a:r>
                        <a:rPr lang="hu-HU" sz="1200" b="1" dirty="0">
                          <a:latin typeface="Times New Roman" pitchFamily="18" charset="0"/>
                          <a:ea typeface="Calibri"/>
                          <a:cs typeface="Times New Roman" pitchFamily="18" charset="0"/>
                        </a:rPr>
                        <a:t>Hiányos dem.</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latin typeface="Times New Roman" pitchFamily="18" charset="0"/>
                          <a:ea typeface="Calibri"/>
                          <a:cs typeface="Times New Roman" pitchFamily="18" charset="0"/>
                        </a:rPr>
                        <a:t>7,9 </a:t>
                      </a:r>
                      <a:r>
                        <a:rPr lang="hu-HU" sz="1200" b="1" dirty="0" smtClean="0">
                          <a:latin typeface="Times New Roman" pitchFamily="18" charset="0"/>
                          <a:ea typeface="Calibri"/>
                          <a:cs typeface="Times New Roman" pitchFamily="18" charset="0"/>
                        </a:rPr>
                        <a:t>(21/129)</a:t>
                      </a:r>
                      <a:endParaRPr lang="hu-HU" sz="1200" dirty="0">
                        <a:latin typeface="Times New Roman" pitchFamily="18" charset="0"/>
                        <a:ea typeface="Calibri"/>
                        <a:cs typeface="Times New Roman" pitchFamily="18" charset="0"/>
                      </a:endParaRPr>
                    </a:p>
                    <a:p>
                      <a:pPr algn="r">
                        <a:lnSpc>
                          <a:spcPct val="115000"/>
                        </a:lnSpc>
                        <a:spcAft>
                          <a:spcPts val="0"/>
                        </a:spcAft>
                      </a:pPr>
                      <a:r>
                        <a:rPr lang="hu-HU" sz="1200" b="1" dirty="0">
                          <a:latin typeface="Times New Roman" pitchFamily="18" charset="0"/>
                          <a:ea typeface="Calibri"/>
                          <a:cs typeface="Times New Roman" pitchFamily="18" charset="0"/>
                        </a:rPr>
                        <a:t>Hiányos dem.</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323528" y="1628800"/>
            <a:ext cx="518925" cy="2432141"/>
          </a:xfrm>
          <a:prstGeom prst="rect">
            <a:avLst/>
          </a:prstGeom>
          <a:noFill/>
        </p:spPr>
        <p:txBody>
          <a:bodyPr vert="wordArtVert" wrap="none" rtlCol="0">
            <a:spAutoFit/>
          </a:bodyPr>
          <a:lstStyle/>
          <a:p>
            <a:r>
              <a:rPr lang="hu-HU" sz="2000" b="1" dirty="0" smtClean="0"/>
              <a:t>Szerbia</a:t>
            </a:r>
            <a:endParaRPr lang="hu-HU" sz="2000" b="1" dirty="0"/>
          </a:p>
        </p:txBody>
      </p:sp>
      <p:sp>
        <p:nvSpPr>
          <p:cNvPr id="8194" name="AutoShape 2" descr="Képtalálat a következ&amp;odblac;re: „szerbia zászl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196" name="AutoShape 4" descr="Képtalálat a következ&amp;odblac;re: „szerbia zászló”"/>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198" name="AutoShape 6" descr="Képtalálat a következ&amp;odblac;re: „szerbia zászló”"/>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200" name="AutoShape 8" descr="Képtalálat a következ&amp;odblac;re: „szerbia zászló”"/>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202" name="AutoShape 10" descr="Képtalálat a következ&amp;odblac;re: „szerbia zászló”"/>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8204" name="Picture 12" descr="Kapcsolódó kép"/>
          <p:cNvPicPr>
            <a:picLocks noChangeAspect="1" noChangeArrowheads="1"/>
          </p:cNvPicPr>
          <p:nvPr/>
        </p:nvPicPr>
        <p:blipFill>
          <a:blip r:embed="rId2" cstate="print"/>
          <a:srcRect/>
          <a:stretch>
            <a:fillRect/>
          </a:stretch>
        </p:blipFill>
        <p:spPr bwMode="auto">
          <a:xfrm>
            <a:off x="7552556" y="5794626"/>
            <a:ext cx="1591444" cy="1063374"/>
          </a:xfrm>
          <a:prstGeom prst="rect">
            <a:avLst/>
          </a:prstGeom>
          <a:noFill/>
        </p:spPr>
      </p:pic>
      <p:sp>
        <p:nvSpPr>
          <p:cNvPr id="10" name="Szövegdoboz 9"/>
          <p:cNvSpPr txBox="1"/>
          <p:nvPr/>
        </p:nvSpPr>
        <p:spPr>
          <a:xfrm>
            <a:off x="755576" y="5805264"/>
            <a:ext cx="3816424" cy="307777"/>
          </a:xfrm>
          <a:prstGeom prst="rect">
            <a:avLst/>
          </a:prstGeom>
          <a:noFill/>
        </p:spPr>
        <p:txBody>
          <a:bodyPr wrap="square" rtlCol="0">
            <a:spAutoFit/>
          </a:bodyPr>
          <a:lstStyle/>
          <a:p>
            <a:r>
              <a:rPr lang="hu-HU" sz="1400" dirty="0" smtClean="0"/>
              <a:t>Forrás: </a:t>
            </a:r>
            <a:r>
              <a:rPr lang="hu-HU" sz="1400" dirty="0" err="1" smtClean="0"/>
              <a:t>Bertelsmann</a:t>
            </a:r>
            <a:r>
              <a:rPr lang="hu-HU" sz="1400" dirty="0" smtClean="0"/>
              <a:t> </a:t>
            </a:r>
            <a:r>
              <a:rPr lang="hu-HU" sz="1400" dirty="0" err="1" smtClean="0"/>
              <a:t>Stiftung</a:t>
            </a:r>
            <a:endParaRPr lang="hu-HU"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sz="3200" dirty="0" smtClean="0"/>
              <a:t>Albánia</a:t>
            </a:r>
            <a:br>
              <a:rPr lang="hu-HU" sz="3200" dirty="0" smtClean="0"/>
            </a:br>
            <a:r>
              <a:rPr lang="hu-HU" sz="3200" dirty="0" err="1" smtClean="0"/>
              <a:t>Nations</a:t>
            </a:r>
            <a:r>
              <a:rPr lang="hu-HU" sz="3200" dirty="0" smtClean="0"/>
              <a:t> </a:t>
            </a:r>
            <a:r>
              <a:rPr lang="hu-HU" sz="3200" dirty="0" err="1" smtClean="0"/>
              <a:t>in</a:t>
            </a:r>
            <a:r>
              <a:rPr lang="hu-HU" sz="3200" dirty="0" smtClean="0"/>
              <a:t> </a:t>
            </a:r>
            <a:r>
              <a:rPr lang="hu-HU" sz="3200" dirty="0" err="1" smtClean="0"/>
              <a:t>Transit</a:t>
            </a:r>
            <a:r>
              <a:rPr lang="hu-HU" sz="3200" dirty="0" smtClean="0"/>
              <a:t>:</a:t>
            </a:r>
            <a:br>
              <a:rPr lang="hu-HU" sz="3200" dirty="0" smtClean="0"/>
            </a:br>
            <a:r>
              <a:rPr lang="hu-HU" sz="3200" dirty="0" smtClean="0"/>
              <a:t>Hibrid rezsim</a:t>
            </a:r>
            <a:endParaRPr lang="hu-HU" sz="3200" dirty="0"/>
          </a:p>
        </p:txBody>
      </p:sp>
      <p:graphicFrame>
        <p:nvGraphicFramePr>
          <p:cNvPr id="4" name="Táblázat 3"/>
          <p:cNvGraphicFramePr>
            <a:graphicFrameLocks noGrp="1"/>
          </p:cNvGraphicFramePr>
          <p:nvPr/>
        </p:nvGraphicFramePr>
        <p:xfrm>
          <a:off x="683568" y="1772816"/>
          <a:ext cx="8071074" cy="4170088"/>
        </p:xfrm>
        <a:graphic>
          <a:graphicData uri="http://schemas.openxmlformats.org/drawingml/2006/table">
            <a:tbl>
              <a:tblPr/>
              <a:tblGrid>
                <a:gridCol w="3123622"/>
                <a:gridCol w="474085"/>
                <a:gridCol w="474085"/>
                <a:gridCol w="474085"/>
                <a:gridCol w="460877"/>
                <a:gridCol w="474085"/>
                <a:gridCol w="474085"/>
                <a:gridCol w="474085"/>
                <a:gridCol w="474085"/>
                <a:gridCol w="474085"/>
                <a:gridCol w="693895"/>
              </a:tblGrid>
              <a:tr h="159425">
                <a:tc>
                  <a:txBody>
                    <a:bodyPr/>
                    <a:lstStyle/>
                    <a:p>
                      <a:endParaRPr lang="hu-HU" sz="1400" dirty="0"/>
                    </a:p>
                  </a:txBody>
                  <a:tcPr marL="15586" marR="15586" marT="15586" marB="15586" anchor="ctr">
                    <a:lnL>
                      <a:noFill/>
                    </a:lnL>
                    <a:lnR>
                      <a:noFill/>
                    </a:lnR>
                    <a:lnT>
                      <a:noFill/>
                    </a:lnT>
                    <a:lnB>
                      <a:noFill/>
                    </a:lnB>
                  </a:tcPr>
                </a:tc>
                <a:tc>
                  <a:txBody>
                    <a:bodyPr/>
                    <a:lstStyle/>
                    <a:p>
                      <a:r>
                        <a:rPr lang="hu-HU" sz="1400"/>
                        <a:t>2008</a:t>
                      </a:r>
                    </a:p>
                  </a:txBody>
                  <a:tcPr marL="15586" marR="15586" marT="15586" marB="15586" anchor="ctr">
                    <a:lnL>
                      <a:noFill/>
                    </a:lnL>
                    <a:lnR>
                      <a:noFill/>
                    </a:lnR>
                    <a:lnT>
                      <a:noFill/>
                    </a:lnT>
                    <a:lnB>
                      <a:noFill/>
                    </a:lnB>
                  </a:tcPr>
                </a:tc>
                <a:tc>
                  <a:txBody>
                    <a:bodyPr/>
                    <a:lstStyle/>
                    <a:p>
                      <a:r>
                        <a:rPr lang="hu-HU" sz="1400"/>
                        <a:t>2009</a:t>
                      </a:r>
                    </a:p>
                  </a:txBody>
                  <a:tcPr marL="15586" marR="15586" marT="15586" marB="15586" anchor="ctr">
                    <a:lnL>
                      <a:noFill/>
                    </a:lnL>
                    <a:lnR>
                      <a:noFill/>
                    </a:lnR>
                    <a:lnT>
                      <a:noFill/>
                    </a:lnT>
                    <a:lnB>
                      <a:noFill/>
                    </a:lnB>
                  </a:tcPr>
                </a:tc>
                <a:tc>
                  <a:txBody>
                    <a:bodyPr/>
                    <a:lstStyle/>
                    <a:p>
                      <a:r>
                        <a:rPr lang="hu-HU" sz="1400" dirty="0"/>
                        <a:t>2010</a:t>
                      </a:r>
                    </a:p>
                  </a:txBody>
                  <a:tcPr marL="15586" marR="15586" marT="15586" marB="15586" anchor="ctr">
                    <a:lnL>
                      <a:noFill/>
                    </a:lnL>
                    <a:lnR>
                      <a:noFill/>
                    </a:lnR>
                    <a:lnT>
                      <a:noFill/>
                    </a:lnT>
                    <a:lnB>
                      <a:noFill/>
                    </a:lnB>
                  </a:tcPr>
                </a:tc>
                <a:tc>
                  <a:txBody>
                    <a:bodyPr/>
                    <a:lstStyle/>
                    <a:p>
                      <a:r>
                        <a:rPr lang="hu-HU" sz="1400"/>
                        <a:t>2011</a:t>
                      </a:r>
                    </a:p>
                  </a:txBody>
                  <a:tcPr marL="15586" marR="15586" marT="15586" marB="15586" anchor="ctr">
                    <a:lnL>
                      <a:noFill/>
                    </a:lnL>
                    <a:lnR>
                      <a:noFill/>
                    </a:lnR>
                    <a:lnT>
                      <a:noFill/>
                    </a:lnT>
                    <a:lnB>
                      <a:noFill/>
                    </a:lnB>
                  </a:tcPr>
                </a:tc>
                <a:tc>
                  <a:txBody>
                    <a:bodyPr/>
                    <a:lstStyle/>
                    <a:p>
                      <a:r>
                        <a:rPr lang="hu-HU" sz="1400"/>
                        <a:t>2012</a:t>
                      </a:r>
                    </a:p>
                  </a:txBody>
                  <a:tcPr marL="15586" marR="15586" marT="15586" marB="15586" anchor="ctr">
                    <a:lnL>
                      <a:noFill/>
                    </a:lnL>
                    <a:lnR>
                      <a:noFill/>
                    </a:lnR>
                    <a:lnT>
                      <a:noFill/>
                    </a:lnT>
                    <a:lnB>
                      <a:noFill/>
                    </a:lnB>
                  </a:tcPr>
                </a:tc>
                <a:tc>
                  <a:txBody>
                    <a:bodyPr/>
                    <a:lstStyle/>
                    <a:p>
                      <a:r>
                        <a:rPr lang="hu-HU" sz="1400"/>
                        <a:t>2013</a:t>
                      </a:r>
                    </a:p>
                  </a:txBody>
                  <a:tcPr marL="15586" marR="15586" marT="15586" marB="15586" anchor="ctr">
                    <a:lnL>
                      <a:noFill/>
                    </a:lnL>
                    <a:lnR>
                      <a:noFill/>
                    </a:lnR>
                    <a:lnT>
                      <a:noFill/>
                    </a:lnT>
                    <a:lnB>
                      <a:noFill/>
                    </a:lnB>
                  </a:tcPr>
                </a:tc>
                <a:tc>
                  <a:txBody>
                    <a:bodyPr/>
                    <a:lstStyle/>
                    <a:p>
                      <a:r>
                        <a:rPr lang="hu-HU" sz="1400"/>
                        <a:t>2014</a:t>
                      </a:r>
                    </a:p>
                  </a:txBody>
                  <a:tcPr marL="15586" marR="15586" marT="15586" marB="15586" anchor="ctr">
                    <a:lnL>
                      <a:noFill/>
                    </a:lnL>
                    <a:lnR>
                      <a:noFill/>
                    </a:lnR>
                    <a:lnT>
                      <a:noFill/>
                    </a:lnT>
                    <a:lnB>
                      <a:noFill/>
                    </a:lnB>
                  </a:tcPr>
                </a:tc>
                <a:tc>
                  <a:txBody>
                    <a:bodyPr/>
                    <a:lstStyle/>
                    <a:p>
                      <a:r>
                        <a:rPr lang="hu-HU" sz="1400"/>
                        <a:t>2015</a:t>
                      </a:r>
                    </a:p>
                  </a:txBody>
                  <a:tcPr marL="15586" marR="15586" marT="15586" marB="15586" anchor="ctr">
                    <a:lnL>
                      <a:noFill/>
                    </a:lnL>
                    <a:lnR>
                      <a:noFill/>
                    </a:lnR>
                    <a:lnT>
                      <a:noFill/>
                    </a:lnT>
                    <a:lnB>
                      <a:noFill/>
                    </a:lnB>
                  </a:tcPr>
                </a:tc>
                <a:tc>
                  <a:txBody>
                    <a:bodyPr/>
                    <a:lstStyle/>
                    <a:p>
                      <a:r>
                        <a:rPr lang="hu-HU" sz="1400"/>
                        <a:t>2016</a:t>
                      </a:r>
                    </a:p>
                  </a:txBody>
                  <a:tcPr marL="15586" marR="15586" marT="15586" marB="15586" anchor="ctr">
                    <a:lnL>
                      <a:noFill/>
                    </a:lnL>
                    <a:lnR>
                      <a:noFill/>
                    </a:lnR>
                    <a:lnT>
                      <a:noFill/>
                    </a:lnT>
                    <a:lnB>
                      <a:noFill/>
                    </a:lnB>
                  </a:tcPr>
                </a:tc>
                <a:tc>
                  <a:txBody>
                    <a:bodyPr/>
                    <a:lstStyle/>
                    <a:p>
                      <a:r>
                        <a:rPr lang="hu-HU" sz="1400" b="1"/>
                        <a:t>2017</a:t>
                      </a:r>
                      <a:endParaRPr lang="hu-HU" sz="1400"/>
                    </a:p>
                  </a:txBody>
                  <a:tcPr marL="15586" marR="15586" marT="15586" marB="15586" anchor="ctr">
                    <a:lnL>
                      <a:noFill/>
                    </a:lnL>
                    <a:lnR>
                      <a:noFill/>
                    </a:lnR>
                    <a:lnT>
                      <a:noFill/>
                    </a:lnT>
                    <a:lnB>
                      <a:noFill/>
                    </a:lnB>
                  </a:tcPr>
                </a:tc>
              </a:tr>
              <a:tr h="736561">
                <a:tc>
                  <a:txBody>
                    <a:bodyPr/>
                    <a:lstStyle/>
                    <a:p>
                      <a:r>
                        <a:rPr lang="hu-HU" sz="1400"/>
                        <a:t>National Democratic Governance</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b="1"/>
                        <a:t>4.50</a:t>
                      </a:r>
                      <a:endParaRPr lang="hu-HU" sz="1400"/>
                    </a:p>
                  </a:txBody>
                  <a:tcPr marL="15586" marR="15586" marT="15586" marB="15586" anchor="ctr">
                    <a:lnL>
                      <a:noFill/>
                    </a:lnL>
                    <a:lnR>
                      <a:noFill/>
                    </a:lnR>
                    <a:lnT>
                      <a:noFill/>
                    </a:lnT>
                    <a:lnB>
                      <a:noFill/>
                    </a:lnB>
                  </a:tcPr>
                </a:tc>
              </a:tr>
              <a:tr h="415930">
                <a:tc>
                  <a:txBody>
                    <a:bodyPr/>
                    <a:lstStyle/>
                    <a:p>
                      <a:r>
                        <a:rPr lang="hu-HU" sz="1400"/>
                        <a:t>Electoral Process</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b="1"/>
                        <a:t>3.75</a:t>
                      </a:r>
                      <a:endParaRPr lang="hu-HU" sz="1400"/>
                    </a:p>
                  </a:txBody>
                  <a:tcPr marL="15586" marR="15586" marT="15586" marB="15586" anchor="ctr">
                    <a:lnL>
                      <a:noFill/>
                    </a:lnL>
                    <a:lnR>
                      <a:noFill/>
                    </a:lnR>
                    <a:lnT>
                      <a:noFill/>
                    </a:lnT>
                    <a:lnB>
                      <a:noFill/>
                    </a:lnB>
                  </a:tcPr>
                </a:tc>
              </a:tr>
              <a:tr h="287677">
                <a:tc>
                  <a:txBody>
                    <a:bodyPr/>
                    <a:lstStyle/>
                    <a:p>
                      <a:r>
                        <a:rPr lang="hu-HU" sz="1400"/>
                        <a:t>Civil Society</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b="1"/>
                        <a:t>3.00</a:t>
                      </a:r>
                      <a:endParaRPr lang="hu-HU" sz="1400"/>
                    </a:p>
                  </a:txBody>
                  <a:tcPr marL="15586" marR="15586" marT="15586" marB="15586" anchor="ctr">
                    <a:lnL>
                      <a:noFill/>
                    </a:lnL>
                    <a:lnR>
                      <a:noFill/>
                    </a:lnR>
                    <a:lnT>
                      <a:noFill/>
                    </a:lnT>
                    <a:lnB>
                      <a:noFill/>
                    </a:lnB>
                  </a:tcPr>
                </a:tc>
              </a:tr>
              <a:tr h="415930">
                <a:tc>
                  <a:txBody>
                    <a:bodyPr/>
                    <a:lstStyle/>
                    <a:p>
                      <a:r>
                        <a:rPr lang="hu-HU" sz="1400"/>
                        <a:t>Independent Media</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b="1"/>
                        <a:t>4.25</a:t>
                      </a:r>
                      <a:endParaRPr lang="hu-HU" sz="1400"/>
                    </a:p>
                  </a:txBody>
                  <a:tcPr marL="15586" marR="15586" marT="15586" marB="15586" anchor="ctr">
                    <a:lnL>
                      <a:noFill/>
                    </a:lnL>
                    <a:lnR>
                      <a:noFill/>
                    </a:lnR>
                    <a:lnT>
                      <a:noFill/>
                    </a:lnT>
                    <a:lnB>
                      <a:noFill/>
                    </a:lnB>
                  </a:tcPr>
                </a:tc>
              </a:tr>
              <a:tr h="672435">
                <a:tc>
                  <a:txBody>
                    <a:bodyPr/>
                    <a:lstStyle/>
                    <a:p>
                      <a:r>
                        <a:rPr lang="hu-HU" sz="1400"/>
                        <a:t>Local Democratic Governance</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2.75</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b="1"/>
                        <a:t>3.50</a:t>
                      </a:r>
                      <a:endParaRPr lang="hu-HU" sz="1400"/>
                    </a:p>
                  </a:txBody>
                  <a:tcPr marL="15586" marR="15586" marT="15586" marB="15586" anchor="ctr">
                    <a:lnL>
                      <a:noFill/>
                    </a:lnL>
                    <a:lnR>
                      <a:noFill/>
                    </a:lnR>
                    <a:lnT>
                      <a:noFill/>
                    </a:lnT>
                    <a:lnB>
                      <a:noFill/>
                    </a:lnB>
                  </a:tcPr>
                </a:tc>
              </a:tr>
              <a:tr h="736561">
                <a:tc>
                  <a:txBody>
                    <a:bodyPr/>
                    <a:lstStyle/>
                    <a:p>
                      <a:r>
                        <a:rPr lang="hu-HU" sz="1400"/>
                        <a:t>Judicial Framework and Independence</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b="1"/>
                        <a:t>4.75</a:t>
                      </a:r>
                      <a:endParaRPr lang="hu-HU" sz="1400"/>
                    </a:p>
                  </a:txBody>
                  <a:tcPr marL="15586" marR="15586" marT="15586" marB="15586" anchor="ctr">
                    <a:lnL>
                      <a:noFill/>
                    </a:lnL>
                    <a:lnR>
                      <a:noFill/>
                    </a:lnR>
                    <a:lnT>
                      <a:noFill/>
                    </a:lnT>
                    <a:lnB>
                      <a:noFill/>
                    </a:lnB>
                  </a:tcPr>
                </a:tc>
              </a:tr>
              <a:tr h="223551">
                <a:tc>
                  <a:txBody>
                    <a:bodyPr/>
                    <a:lstStyle/>
                    <a:p>
                      <a:r>
                        <a:rPr lang="hu-HU" sz="1400"/>
                        <a:t>Corruption</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b="1"/>
                        <a:t>5.25</a:t>
                      </a:r>
                      <a:endParaRPr lang="hu-HU" sz="1400"/>
                    </a:p>
                  </a:txBody>
                  <a:tcPr marL="15586" marR="15586" marT="15586" marB="15586" anchor="ctr">
                    <a:lnL>
                      <a:noFill/>
                    </a:lnL>
                    <a:lnR>
                      <a:noFill/>
                    </a:lnR>
                    <a:lnT>
                      <a:noFill/>
                    </a:lnT>
                    <a:lnB>
                      <a:noFill/>
                    </a:lnB>
                  </a:tcPr>
                </a:tc>
              </a:tr>
              <a:tr h="415930">
                <a:tc>
                  <a:txBody>
                    <a:bodyPr/>
                    <a:lstStyle/>
                    <a:p>
                      <a:r>
                        <a:rPr lang="hu-HU" sz="1400" b="1"/>
                        <a:t>Democracy Score</a:t>
                      </a:r>
                      <a:endParaRPr lang="hu-HU" sz="1400"/>
                    </a:p>
                  </a:txBody>
                  <a:tcPr marL="15586" marR="15586" marT="15586" marB="15586" anchor="ctr">
                    <a:lnL>
                      <a:noFill/>
                    </a:lnL>
                    <a:lnR>
                      <a:noFill/>
                    </a:lnR>
                    <a:lnT>
                      <a:noFill/>
                    </a:lnT>
                    <a:lnB>
                      <a:noFill/>
                    </a:lnB>
                  </a:tcPr>
                </a:tc>
                <a:tc>
                  <a:txBody>
                    <a:bodyPr/>
                    <a:lstStyle/>
                    <a:p>
                      <a:r>
                        <a:rPr lang="hu-HU" sz="1400" b="1"/>
                        <a:t>3.82</a:t>
                      </a:r>
                      <a:endParaRPr lang="hu-HU" sz="1400"/>
                    </a:p>
                  </a:txBody>
                  <a:tcPr marL="15586" marR="15586" marT="15586" marB="15586" anchor="ctr">
                    <a:lnL>
                      <a:noFill/>
                    </a:lnL>
                    <a:lnR>
                      <a:noFill/>
                    </a:lnR>
                    <a:lnT>
                      <a:noFill/>
                    </a:lnT>
                    <a:lnB>
                      <a:noFill/>
                    </a:lnB>
                  </a:tcPr>
                </a:tc>
                <a:tc>
                  <a:txBody>
                    <a:bodyPr/>
                    <a:lstStyle/>
                    <a:p>
                      <a:r>
                        <a:rPr lang="hu-HU" sz="1400" b="1"/>
                        <a:t>3.82</a:t>
                      </a:r>
                      <a:endParaRPr lang="hu-HU" sz="1400"/>
                    </a:p>
                  </a:txBody>
                  <a:tcPr marL="15586" marR="15586" marT="15586" marB="15586" anchor="ctr">
                    <a:lnL>
                      <a:noFill/>
                    </a:lnL>
                    <a:lnR>
                      <a:noFill/>
                    </a:lnR>
                    <a:lnT>
                      <a:noFill/>
                    </a:lnT>
                    <a:lnB>
                      <a:noFill/>
                    </a:lnB>
                  </a:tcPr>
                </a:tc>
                <a:tc>
                  <a:txBody>
                    <a:bodyPr/>
                    <a:lstStyle/>
                    <a:p>
                      <a:r>
                        <a:rPr lang="hu-HU" sz="1400" b="1"/>
                        <a:t>3.93</a:t>
                      </a:r>
                      <a:endParaRPr lang="hu-HU" sz="1400"/>
                    </a:p>
                  </a:txBody>
                  <a:tcPr marL="15586" marR="15586" marT="15586" marB="15586" anchor="ctr">
                    <a:lnL>
                      <a:noFill/>
                    </a:lnL>
                    <a:lnR>
                      <a:noFill/>
                    </a:lnR>
                    <a:lnT>
                      <a:noFill/>
                    </a:lnT>
                    <a:lnB>
                      <a:noFill/>
                    </a:lnB>
                  </a:tcPr>
                </a:tc>
                <a:tc>
                  <a:txBody>
                    <a:bodyPr/>
                    <a:lstStyle/>
                    <a:p>
                      <a:r>
                        <a:rPr lang="hu-HU" sz="1400" b="1"/>
                        <a:t>4.04</a:t>
                      </a:r>
                      <a:endParaRPr lang="hu-HU" sz="1400"/>
                    </a:p>
                  </a:txBody>
                  <a:tcPr marL="15586" marR="15586" marT="15586" marB="15586" anchor="ctr">
                    <a:lnL>
                      <a:noFill/>
                    </a:lnL>
                    <a:lnR>
                      <a:noFill/>
                    </a:lnR>
                    <a:lnT>
                      <a:noFill/>
                    </a:lnT>
                    <a:lnB>
                      <a:noFill/>
                    </a:lnB>
                  </a:tcPr>
                </a:tc>
                <a:tc>
                  <a:txBody>
                    <a:bodyPr/>
                    <a:lstStyle/>
                    <a:p>
                      <a:r>
                        <a:rPr lang="hu-HU" sz="1400" b="1"/>
                        <a:t>4.14</a:t>
                      </a:r>
                      <a:endParaRPr lang="hu-HU" sz="1400"/>
                    </a:p>
                  </a:txBody>
                  <a:tcPr marL="15586" marR="15586" marT="15586" marB="15586" anchor="ctr">
                    <a:lnL>
                      <a:noFill/>
                    </a:lnL>
                    <a:lnR>
                      <a:noFill/>
                    </a:lnR>
                    <a:lnT>
                      <a:noFill/>
                    </a:lnT>
                    <a:lnB>
                      <a:noFill/>
                    </a:lnB>
                  </a:tcPr>
                </a:tc>
                <a:tc>
                  <a:txBody>
                    <a:bodyPr/>
                    <a:lstStyle/>
                    <a:p>
                      <a:r>
                        <a:rPr lang="hu-HU" sz="1400" b="1"/>
                        <a:t>4.25</a:t>
                      </a:r>
                      <a:endParaRPr lang="hu-HU" sz="1400"/>
                    </a:p>
                  </a:txBody>
                  <a:tcPr marL="15586" marR="15586" marT="15586" marB="15586" anchor="ctr">
                    <a:lnL>
                      <a:noFill/>
                    </a:lnL>
                    <a:lnR>
                      <a:noFill/>
                    </a:lnR>
                    <a:lnT>
                      <a:noFill/>
                    </a:lnT>
                    <a:lnB>
                      <a:noFill/>
                    </a:lnB>
                  </a:tcPr>
                </a:tc>
                <a:tc>
                  <a:txBody>
                    <a:bodyPr/>
                    <a:lstStyle/>
                    <a:p>
                      <a:r>
                        <a:rPr lang="hu-HU" sz="1400" b="1"/>
                        <a:t>4.18</a:t>
                      </a:r>
                      <a:endParaRPr lang="hu-HU" sz="1400"/>
                    </a:p>
                  </a:txBody>
                  <a:tcPr marL="15586" marR="15586" marT="15586" marB="15586" anchor="ctr">
                    <a:lnL>
                      <a:noFill/>
                    </a:lnL>
                    <a:lnR>
                      <a:noFill/>
                    </a:lnR>
                    <a:lnT>
                      <a:noFill/>
                    </a:lnT>
                    <a:lnB>
                      <a:noFill/>
                    </a:lnB>
                  </a:tcPr>
                </a:tc>
                <a:tc>
                  <a:txBody>
                    <a:bodyPr/>
                    <a:lstStyle/>
                    <a:p>
                      <a:r>
                        <a:rPr lang="hu-HU" sz="1400" b="1"/>
                        <a:t>4.14</a:t>
                      </a:r>
                      <a:endParaRPr lang="hu-HU" sz="1400"/>
                    </a:p>
                  </a:txBody>
                  <a:tcPr marL="15586" marR="15586" marT="15586" marB="15586" anchor="ctr">
                    <a:lnL>
                      <a:noFill/>
                    </a:lnL>
                    <a:lnR>
                      <a:noFill/>
                    </a:lnR>
                    <a:lnT>
                      <a:noFill/>
                    </a:lnT>
                    <a:lnB>
                      <a:noFill/>
                    </a:lnB>
                  </a:tcPr>
                </a:tc>
                <a:tc>
                  <a:txBody>
                    <a:bodyPr/>
                    <a:lstStyle/>
                    <a:p>
                      <a:r>
                        <a:rPr lang="hu-HU" sz="1400" b="1"/>
                        <a:t>4.14</a:t>
                      </a:r>
                      <a:endParaRPr lang="hu-HU" sz="1400"/>
                    </a:p>
                  </a:txBody>
                  <a:tcPr marL="15586" marR="15586" marT="15586" marB="15586" anchor="ctr">
                    <a:lnL>
                      <a:noFill/>
                    </a:lnL>
                    <a:lnR>
                      <a:noFill/>
                    </a:lnR>
                    <a:lnT>
                      <a:noFill/>
                    </a:lnT>
                    <a:lnB>
                      <a:noFill/>
                    </a:lnB>
                  </a:tcPr>
                </a:tc>
                <a:tc>
                  <a:txBody>
                    <a:bodyPr/>
                    <a:lstStyle/>
                    <a:p>
                      <a:r>
                        <a:rPr lang="hu-HU" sz="1400" b="1" dirty="0"/>
                        <a:t>4.14</a:t>
                      </a:r>
                      <a:endParaRPr lang="hu-HU" sz="1400" dirty="0"/>
                    </a:p>
                  </a:txBody>
                  <a:tcPr marL="15586" marR="15586" marT="15586" marB="15586" anchor="ctr">
                    <a:lnL>
                      <a:noFill/>
                    </a:lnL>
                    <a:lnR>
                      <a:noFill/>
                    </a:lnR>
                    <a:lnT>
                      <a:noFill/>
                    </a:lnT>
                    <a:lnB>
                      <a:noFill/>
                    </a:lnB>
                  </a:tcPr>
                </a:tc>
              </a:tr>
            </a:tbl>
          </a:graphicData>
        </a:graphic>
      </p:graphicFrame>
      <p:sp>
        <p:nvSpPr>
          <p:cNvPr id="5" name="Szövegdoboz 4"/>
          <p:cNvSpPr txBox="1"/>
          <p:nvPr/>
        </p:nvSpPr>
        <p:spPr>
          <a:xfrm>
            <a:off x="1619672" y="6021288"/>
            <a:ext cx="3744416" cy="307777"/>
          </a:xfrm>
          <a:prstGeom prst="rect">
            <a:avLst/>
          </a:prstGeom>
          <a:noFill/>
        </p:spPr>
        <p:txBody>
          <a:bodyPr wrap="square" rtlCol="0">
            <a:spAutoFit/>
          </a:bodyPr>
          <a:lstStyle/>
          <a:p>
            <a:r>
              <a:rPr lang="hu-HU" sz="1400" dirty="0" smtClean="0"/>
              <a:t>Forrás: </a:t>
            </a:r>
            <a:r>
              <a:rPr lang="hu-HU" sz="1400" dirty="0" err="1" smtClean="0"/>
              <a:t>Freedom</a:t>
            </a:r>
            <a:r>
              <a:rPr lang="hu-HU" sz="1400" dirty="0" smtClean="0"/>
              <a:t> House</a:t>
            </a:r>
            <a:endParaRPr lang="hu-HU" sz="1400" dirty="0"/>
          </a:p>
        </p:txBody>
      </p:sp>
      <p:pic>
        <p:nvPicPr>
          <p:cNvPr id="6" name="Picture 2" descr="Képtalálat a következ&amp;odblac;re: „Albánia zászló”"/>
          <p:cNvPicPr>
            <a:picLocks noChangeAspect="1" noChangeArrowheads="1"/>
          </p:cNvPicPr>
          <p:nvPr/>
        </p:nvPicPr>
        <p:blipFill>
          <a:blip r:embed="rId2" cstate="print"/>
          <a:srcRect/>
          <a:stretch>
            <a:fillRect/>
          </a:stretch>
        </p:blipFill>
        <p:spPr bwMode="auto">
          <a:xfrm>
            <a:off x="6625625" y="0"/>
            <a:ext cx="2518376" cy="14847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791072" y="26960"/>
          <a:ext cx="8312124" cy="5698336"/>
        </p:xfrm>
        <a:graphic>
          <a:graphicData uri="http://schemas.openxmlformats.org/drawingml/2006/table">
            <a:tbl>
              <a:tblPr/>
              <a:tblGrid>
                <a:gridCol w="3287231"/>
                <a:gridCol w="1001432"/>
                <a:gridCol w="1012357"/>
                <a:gridCol w="1012357"/>
                <a:gridCol w="1001432"/>
                <a:gridCol w="997315"/>
              </a:tblGrid>
              <a:tr h="185234">
                <a:tc>
                  <a:txBody>
                    <a:bodyPr/>
                    <a:lstStyle/>
                    <a:p>
                      <a:pPr algn="ctr">
                        <a:lnSpc>
                          <a:spcPct val="115000"/>
                        </a:lnSpc>
                        <a:spcAft>
                          <a:spcPts val="0"/>
                        </a:spcAft>
                      </a:pPr>
                      <a:r>
                        <a:rPr lang="hu-HU" sz="1200" b="1" dirty="0">
                          <a:latin typeface="Times New Roman" pitchFamily="18" charset="0"/>
                          <a:ea typeface="Calibri"/>
                          <a:cs typeface="Times New Roman" pitchFamily="18" charset="0"/>
                        </a:rPr>
                        <a:t>Politikai </a:t>
                      </a:r>
                      <a:r>
                        <a:rPr lang="hu-HU" sz="1200" b="1" dirty="0" smtClean="0">
                          <a:latin typeface="Times New Roman" pitchFamily="18" charset="0"/>
                          <a:ea typeface="Calibri"/>
                          <a:cs typeface="Times New Roman" pitchFamily="18" charset="0"/>
                        </a:rPr>
                        <a:t>transzformáció</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2008</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2012</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2014</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2016</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1. 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9</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05">
                <a:tc>
                  <a:txBody>
                    <a:bodyPr/>
                    <a:lstStyle/>
                    <a:p>
                      <a:pPr algn="l">
                        <a:lnSpc>
                          <a:spcPct val="115000"/>
                        </a:lnSpc>
                        <a:spcAft>
                          <a:spcPts val="0"/>
                        </a:spcAft>
                      </a:pPr>
                      <a:r>
                        <a:rPr lang="hu-HU" sz="1200" dirty="0">
                          <a:latin typeface="Times New Roman" pitchFamily="18" charset="0"/>
                          <a:ea typeface="Calibri"/>
                          <a:cs typeface="Times New Roman" pitchFamily="18" charset="0"/>
                        </a:rPr>
                        <a:t>     Erő alkalmazásának monopóliuma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9</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10</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identitás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9</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algn="l">
                        <a:lnSpc>
                          <a:spcPct val="115000"/>
                        </a:lnSpc>
                        <a:spcAft>
                          <a:spcPts val="0"/>
                        </a:spcAft>
                      </a:pPr>
                      <a:r>
                        <a:rPr lang="hu-HU" sz="1200" dirty="0">
                          <a:latin typeface="Times New Roman" pitchFamily="18" charset="0"/>
                          <a:ea typeface="Calibri"/>
                          <a:cs typeface="Times New Roman" pitchFamily="18" charset="0"/>
                        </a:rPr>
                        <a:t>     Vallási dogmák befolyása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10</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2">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adminisztráció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2. Politikai </a:t>
                      </a:r>
                      <a:r>
                        <a:rPr lang="hu-HU" sz="1200" b="1" dirty="0">
                          <a:latin typeface="Times New Roman" pitchFamily="18" charset="0"/>
                          <a:ea typeface="Calibri"/>
                          <a:cs typeface="Times New Roman" pitchFamily="18" charset="0"/>
                        </a:rPr>
                        <a:t>részvétel</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758">
                <a:tc>
                  <a:txBody>
                    <a:bodyPr/>
                    <a:lstStyle/>
                    <a:p>
                      <a:pPr algn="l">
                        <a:lnSpc>
                          <a:spcPct val="115000"/>
                        </a:lnSpc>
                        <a:spcAft>
                          <a:spcPts val="0"/>
                        </a:spcAft>
                      </a:pPr>
                      <a:r>
                        <a:rPr lang="hu-HU" sz="1200" dirty="0">
                          <a:latin typeface="Times New Roman" pitchFamily="18" charset="0"/>
                          <a:ea typeface="Calibri"/>
                          <a:cs typeface="Times New Roman" pitchFamily="18" charset="0"/>
                        </a:rPr>
                        <a:t>     Szabad és tisztességes választások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8</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7">
                <a:tc>
                  <a:txBody>
                    <a:bodyPr/>
                    <a:lstStyle/>
                    <a:p>
                      <a:pPr algn="l">
                        <a:lnSpc>
                          <a:spcPct val="115000"/>
                        </a:lnSpc>
                        <a:spcAft>
                          <a:spcPts val="0"/>
                        </a:spcAft>
                      </a:pPr>
                      <a:r>
                        <a:rPr lang="hu-HU" sz="1200" dirty="0">
                          <a:latin typeface="Times New Roman" pitchFamily="18" charset="0"/>
                          <a:ea typeface="Calibri"/>
                          <a:cs typeface="Times New Roman" pitchFamily="18" charset="0"/>
                        </a:rPr>
                        <a:t>      Kormány hatékony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6">
                <a:tc>
                  <a:txBody>
                    <a:bodyPr/>
                    <a:lstStyle/>
                    <a:p>
                      <a:pPr algn="l">
                        <a:lnSpc>
                          <a:spcPct val="115000"/>
                        </a:lnSpc>
                        <a:spcAft>
                          <a:spcPts val="0"/>
                        </a:spcAft>
                      </a:pPr>
                      <a:r>
                        <a:rPr lang="hu-HU" sz="1200" dirty="0">
                          <a:latin typeface="Times New Roman" pitchFamily="18" charset="0"/>
                          <a:ea typeface="Calibri"/>
                          <a:cs typeface="Times New Roman" pitchFamily="18" charset="0"/>
                        </a:rPr>
                        <a:t>     Gyülekezési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33">
                <a:tc>
                  <a:txBody>
                    <a:bodyPr/>
                    <a:lstStyle/>
                    <a:p>
                      <a:pPr algn="l">
                        <a:lnSpc>
                          <a:spcPct val="115000"/>
                        </a:lnSpc>
                        <a:spcAft>
                          <a:spcPts val="0"/>
                        </a:spcAft>
                      </a:pPr>
                      <a:r>
                        <a:rPr lang="hu-HU" sz="1200" dirty="0">
                          <a:latin typeface="Times New Roman" pitchFamily="18" charset="0"/>
                          <a:ea typeface="Calibri"/>
                          <a:cs typeface="Times New Roman" pitchFamily="18" charset="0"/>
                        </a:rPr>
                        <a:t>     Szólásszabadság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3. Jogállamiság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11">
                <a:tc>
                  <a:txBody>
                    <a:bodyPr/>
                    <a:lstStyle/>
                    <a:p>
                      <a:pPr algn="l">
                        <a:lnSpc>
                          <a:spcPct val="115000"/>
                        </a:lnSpc>
                        <a:spcAft>
                          <a:spcPts val="0"/>
                        </a:spcAft>
                      </a:pPr>
                      <a:r>
                        <a:rPr lang="hu-HU" sz="1200" dirty="0">
                          <a:latin typeface="Times New Roman" pitchFamily="18" charset="0"/>
                          <a:ea typeface="Calibri"/>
                          <a:cs typeface="Times New Roman" pitchFamily="18" charset="0"/>
                        </a:rPr>
                        <a:t>     Hatalmi ágak elválasztása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4</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4</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08">
                <a:tc>
                  <a:txBody>
                    <a:bodyPr/>
                    <a:lstStyle/>
                    <a:p>
                      <a:pPr algn="l">
                        <a:lnSpc>
                          <a:spcPct val="115000"/>
                        </a:lnSpc>
                        <a:spcAft>
                          <a:spcPts val="0"/>
                        </a:spcAft>
                      </a:pPr>
                      <a:r>
                        <a:rPr lang="hu-HU" sz="1200" dirty="0">
                          <a:latin typeface="Times New Roman" pitchFamily="18" charset="0"/>
                          <a:ea typeface="Calibri"/>
                          <a:cs typeface="Times New Roman" pitchFamily="18" charset="0"/>
                        </a:rPr>
                        <a:t>     Független igazságszolgáltatás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4</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4</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05">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Büntetőeljárások hivatali visszaélés esetén</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4</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4</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l">
                        <a:lnSpc>
                          <a:spcPct val="115000"/>
                        </a:lnSpc>
                        <a:spcAft>
                          <a:spcPts val="0"/>
                        </a:spcAft>
                      </a:pPr>
                      <a:r>
                        <a:rPr lang="hu-HU" sz="1200" dirty="0">
                          <a:latin typeface="Times New Roman" pitchFamily="18" charset="0"/>
                          <a:ea typeface="Calibri"/>
                          <a:cs typeface="Times New Roman" pitchFamily="18" charset="0"/>
                        </a:rPr>
                        <a:t>     Polgári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4. Demokratikus </a:t>
                      </a:r>
                      <a:r>
                        <a:rPr lang="hu-HU" sz="1200" b="1" dirty="0">
                          <a:latin typeface="Times New Roman" pitchFamily="18" charset="0"/>
                          <a:ea typeface="Calibri"/>
                          <a:cs typeface="Times New Roman" pitchFamily="18" charset="0"/>
                        </a:rPr>
                        <a:t>intézmények stabilitása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5</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6</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iránti elkötelezettség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5. Politikai </a:t>
                      </a:r>
                      <a:r>
                        <a:rPr lang="hu-HU" sz="1200" b="1" dirty="0">
                          <a:latin typeface="Times New Roman" pitchFamily="18" charset="0"/>
                          <a:ea typeface="Calibri"/>
                          <a:cs typeface="Times New Roman" pitchFamily="18" charset="0"/>
                        </a:rPr>
                        <a:t>és társadalmi integráció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7">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Pártrendszer</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Érdekcsoportok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Demokrácia elfogadottsága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Szociális tőke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l">
                        <a:lnSpc>
                          <a:spcPct val="115000"/>
                        </a:lnSpc>
                        <a:spcAft>
                          <a:spcPts val="0"/>
                        </a:spcAft>
                      </a:pPr>
                      <a:r>
                        <a:rPr lang="hu-HU" sz="1200" b="1" dirty="0">
                          <a:latin typeface="Times New Roman" pitchFamily="18" charset="0"/>
                          <a:ea typeface="Calibri"/>
                          <a:cs typeface="Times New Roman" pitchFamily="18" charset="0"/>
                        </a:rPr>
                        <a:t>Demokrácia  Státusz:</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7,5 (32/129)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7,6 (32/129)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dem</a:t>
                      </a:r>
                      <a:r>
                        <a:rPr lang="hu-HU" sz="1200" b="1" dirty="0">
                          <a:solidFill>
                            <a:schemeClr val="tx1"/>
                          </a:solidFill>
                          <a:latin typeface="Times New Roman" pitchFamily="18" charset="0"/>
                          <a:ea typeface="Calibri"/>
                          <a:cs typeface="Times New Roman" pitchFamily="18" charset="0"/>
                        </a:rPr>
                        <a:t>.</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7,3 (34/129)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a:t>
                      </a:r>
                      <a:r>
                        <a:rPr lang="hu-HU" sz="1200" b="1" dirty="0">
                          <a:solidFill>
                            <a:schemeClr val="tx1"/>
                          </a:solidFill>
                          <a:latin typeface="Times New Roman" pitchFamily="18" charset="0"/>
                          <a:ea typeface="Calibri"/>
                          <a:cs typeface="Times New Roman" pitchFamily="18" charset="0"/>
                        </a:rPr>
                        <a:t>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6,7 (43/129)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r>
                        <a:rPr lang="hu-HU" sz="1200" b="1" dirty="0">
                          <a:solidFill>
                            <a:srgbClr val="00B050"/>
                          </a:solidFill>
                          <a:latin typeface="Times New Roman" pitchFamily="18" charset="0"/>
                          <a:ea typeface="Calibri"/>
                          <a:cs typeface="Times New Roman" pitchFamily="18" charset="0"/>
                        </a:rPr>
                        <a:t>.</a:t>
                      </a:r>
                      <a:endParaRPr lang="hu-HU" sz="1200"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7,0 (36/129)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323528" y="1124744"/>
            <a:ext cx="518925" cy="2432141"/>
          </a:xfrm>
          <a:prstGeom prst="rect">
            <a:avLst/>
          </a:prstGeom>
          <a:noFill/>
        </p:spPr>
        <p:txBody>
          <a:bodyPr vert="wordArtVert" wrap="none" rtlCol="0">
            <a:spAutoFit/>
          </a:bodyPr>
          <a:lstStyle/>
          <a:p>
            <a:r>
              <a:rPr lang="hu-HU" sz="2000" b="1" dirty="0" smtClean="0"/>
              <a:t>Albánia</a:t>
            </a:r>
            <a:endParaRPr lang="hu-HU" sz="2000" b="1" dirty="0"/>
          </a:p>
        </p:txBody>
      </p:sp>
      <p:pic>
        <p:nvPicPr>
          <p:cNvPr id="6146" name="Picture 2" descr="Képtalálat a következ&amp;odblac;re: „Albánia zászló”"/>
          <p:cNvPicPr>
            <a:picLocks noChangeAspect="1" noChangeArrowheads="1"/>
          </p:cNvPicPr>
          <p:nvPr/>
        </p:nvPicPr>
        <p:blipFill>
          <a:blip r:embed="rId2" cstate="print"/>
          <a:srcRect/>
          <a:stretch>
            <a:fillRect/>
          </a:stretch>
        </p:blipFill>
        <p:spPr bwMode="auto">
          <a:xfrm>
            <a:off x="7236296" y="5733256"/>
            <a:ext cx="1907704" cy="1124744"/>
          </a:xfrm>
          <a:prstGeom prst="rect">
            <a:avLst/>
          </a:prstGeom>
          <a:noFill/>
        </p:spPr>
      </p:pic>
      <p:sp>
        <p:nvSpPr>
          <p:cNvPr id="5" name="Szövegdoboz 4"/>
          <p:cNvSpPr txBox="1"/>
          <p:nvPr/>
        </p:nvSpPr>
        <p:spPr>
          <a:xfrm>
            <a:off x="827584" y="5805264"/>
            <a:ext cx="3816424" cy="307777"/>
          </a:xfrm>
          <a:prstGeom prst="rect">
            <a:avLst/>
          </a:prstGeom>
          <a:noFill/>
        </p:spPr>
        <p:txBody>
          <a:bodyPr wrap="square" rtlCol="0">
            <a:spAutoFit/>
          </a:bodyPr>
          <a:lstStyle/>
          <a:p>
            <a:r>
              <a:rPr lang="hu-HU" sz="1400" dirty="0" smtClean="0"/>
              <a:t>Forrás: </a:t>
            </a:r>
            <a:r>
              <a:rPr lang="hu-HU" sz="1400" dirty="0" err="1" smtClean="0"/>
              <a:t>Bertelsmann</a:t>
            </a:r>
            <a:r>
              <a:rPr lang="hu-HU" sz="1400" dirty="0" smtClean="0"/>
              <a:t> </a:t>
            </a:r>
            <a:r>
              <a:rPr lang="hu-HU" sz="1400" dirty="0" err="1" smtClean="0"/>
              <a:t>Stiftung</a:t>
            </a:r>
            <a:endParaRPr lang="hu-HU"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7283152" cy="1143000"/>
          </a:xfrm>
        </p:spPr>
        <p:txBody>
          <a:bodyPr>
            <a:noAutofit/>
          </a:bodyPr>
          <a:lstStyle/>
          <a:p>
            <a:pPr algn="ctr"/>
            <a:r>
              <a:rPr lang="hu-HU" sz="3200" dirty="0" smtClean="0"/>
              <a:t>Macedónia</a:t>
            </a:r>
            <a:br>
              <a:rPr lang="hu-HU" sz="3200" dirty="0" smtClean="0"/>
            </a:br>
            <a:r>
              <a:rPr lang="hu-HU" sz="3200" dirty="0" err="1" smtClean="0"/>
              <a:t>Nations</a:t>
            </a:r>
            <a:r>
              <a:rPr lang="hu-HU" sz="3200" dirty="0" smtClean="0"/>
              <a:t> </a:t>
            </a:r>
            <a:r>
              <a:rPr lang="hu-HU" sz="3200" dirty="0" err="1" smtClean="0"/>
              <a:t>in</a:t>
            </a:r>
            <a:r>
              <a:rPr lang="hu-HU" sz="3200" dirty="0" smtClean="0"/>
              <a:t> </a:t>
            </a:r>
            <a:r>
              <a:rPr lang="hu-HU" sz="3200" dirty="0" err="1" smtClean="0"/>
              <a:t>Transit</a:t>
            </a:r>
            <a:r>
              <a:rPr lang="hu-HU" sz="3200" dirty="0" smtClean="0"/>
              <a:t>:</a:t>
            </a:r>
            <a:br>
              <a:rPr lang="hu-HU" sz="3200" dirty="0" smtClean="0"/>
            </a:br>
            <a:r>
              <a:rPr lang="hu-HU" sz="3200" dirty="0" smtClean="0"/>
              <a:t>Hibrid rezsim</a:t>
            </a:r>
            <a:endParaRPr lang="hu-HU" sz="3200" dirty="0"/>
          </a:p>
        </p:txBody>
      </p:sp>
      <p:graphicFrame>
        <p:nvGraphicFramePr>
          <p:cNvPr id="4" name="Táblázat 3"/>
          <p:cNvGraphicFramePr>
            <a:graphicFrameLocks noGrp="1"/>
          </p:cNvGraphicFramePr>
          <p:nvPr/>
        </p:nvGraphicFramePr>
        <p:xfrm>
          <a:off x="683568" y="1772816"/>
          <a:ext cx="8090713" cy="4170088"/>
        </p:xfrm>
        <a:graphic>
          <a:graphicData uri="http://schemas.openxmlformats.org/drawingml/2006/table">
            <a:tbl>
              <a:tblPr/>
              <a:tblGrid>
                <a:gridCol w="3123622"/>
                <a:gridCol w="474085"/>
                <a:gridCol w="474085"/>
                <a:gridCol w="474085"/>
                <a:gridCol w="460877"/>
                <a:gridCol w="474085"/>
                <a:gridCol w="474085"/>
                <a:gridCol w="474085"/>
                <a:gridCol w="474085"/>
                <a:gridCol w="474085"/>
                <a:gridCol w="713534"/>
              </a:tblGrid>
              <a:tr h="159425">
                <a:tc>
                  <a:txBody>
                    <a:bodyPr/>
                    <a:lstStyle/>
                    <a:p>
                      <a:endParaRPr lang="hu-HU" sz="1400" dirty="0"/>
                    </a:p>
                  </a:txBody>
                  <a:tcPr marL="15586" marR="15586" marT="15586" marB="15586" anchor="ctr">
                    <a:lnL>
                      <a:noFill/>
                    </a:lnL>
                    <a:lnR>
                      <a:noFill/>
                    </a:lnR>
                    <a:lnT>
                      <a:noFill/>
                    </a:lnT>
                    <a:lnB>
                      <a:noFill/>
                    </a:lnB>
                  </a:tcPr>
                </a:tc>
                <a:tc>
                  <a:txBody>
                    <a:bodyPr/>
                    <a:lstStyle/>
                    <a:p>
                      <a:r>
                        <a:rPr lang="hu-HU" sz="1400"/>
                        <a:t>2008</a:t>
                      </a:r>
                    </a:p>
                  </a:txBody>
                  <a:tcPr marL="15586" marR="15586" marT="15586" marB="15586" anchor="ctr">
                    <a:lnL>
                      <a:noFill/>
                    </a:lnL>
                    <a:lnR>
                      <a:noFill/>
                    </a:lnR>
                    <a:lnT>
                      <a:noFill/>
                    </a:lnT>
                    <a:lnB>
                      <a:noFill/>
                    </a:lnB>
                  </a:tcPr>
                </a:tc>
                <a:tc>
                  <a:txBody>
                    <a:bodyPr/>
                    <a:lstStyle/>
                    <a:p>
                      <a:r>
                        <a:rPr lang="hu-HU" sz="1400"/>
                        <a:t>2009</a:t>
                      </a:r>
                    </a:p>
                  </a:txBody>
                  <a:tcPr marL="15586" marR="15586" marT="15586" marB="15586" anchor="ctr">
                    <a:lnL>
                      <a:noFill/>
                    </a:lnL>
                    <a:lnR>
                      <a:noFill/>
                    </a:lnR>
                    <a:lnT>
                      <a:noFill/>
                    </a:lnT>
                    <a:lnB>
                      <a:noFill/>
                    </a:lnB>
                  </a:tcPr>
                </a:tc>
                <a:tc>
                  <a:txBody>
                    <a:bodyPr/>
                    <a:lstStyle/>
                    <a:p>
                      <a:r>
                        <a:rPr lang="hu-HU" sz="1400"/>
                        <a:t>2010</a:t>
                      </a:r>
                    </a:p>
                  </a:txBody>
                  <a:tcPr marL="15586" marR="15586" marT="15586" marB="15586" anchor="ctr">
                    <a:lnL>
                      <a:noFill/>
                    </a:lnL>
                    <a:lnR>
                      <a:noFill/>
                    </a:lnR>
                    <a:lnT>
                      <a:noFill/>
                    </a:lnT>
                    <a:lnB>
                      <a:noFill/>
                    </a:lnB>
                  </a:tcPr>
                </a:tc>
                <a:tc>
                  <a:txBody>
                    <a:bodyPr/>
                    <a:lstStyle/>
                    <a:p>
                      <a:r>
                        <a:rPr lang="hu-HU" sz="1400"/>
                        <a:t>2011</a:t>
                      </a:r>
                    </a:p>
                  </a:txBody>
                  <a:tcPr marL="15586" marR="15586" marT="15586" marB="15586" anchor="ctr">
                    <a:lnL>
                      <a:noFill/>
                    </a:lnL>
                    <a:lnR>
                      <a:noFill/>
                    </a:lnR>
                    <a:lnT>
                      <a:noFill/>
                    </a:lnT>
                    <a:lnB>
                      <a:noFill/>
                    </a:lnB>
                  </a:tcPr>
                </a:tc>
                <a:tc>
                  <a:txBody>
                    <a:bodyPr/>
                    <a:lstStyle/>
                    <a:p>
                      <a:r>
                        <a:rPr lang="hu-HU" sz="1400"/>
                        <a:t>2012</a:t>
                      </a:r>
                    </a:p>
                  </a:txBody>
                  <a:tcPr marL="15586" marR="15586" marT="15586" marB="15586" anchor="ctr">
                    <a:lnL>
                      <a:noFill/>
                    </a:lnL>
                    <a:lnR>
                      <a:noFill/>
                    </a:lnR>
                    <a:lnT>
                      <a:noFill/>
                    </a:lnT>
                    <a:lnB>
                      <a:noFill/>
                    </a:lnB>
                  </a:tcPr>
                </a:tc>
                <a:tc>
                  <a:txBody>
                    <a:bodyPr/>
                    <a:lstStyle/>
                    <a:p>
                      <a:r>
                        <a:rPr lang="hu-HU" sz="1400"/>
                        <a:t>2013</a:t>
                      </a:r>
                    </a:p>
                  </a:txBody>
                  <a:tcPr marL="15586" marR="15586" marT="15586" marB="15586" anchor="ctr">
                    <a:lnL>
                      <a:noFill/>
                    </a:lnL>
                    <a:lnR>
                      <a:noFill/>
                    </a:lnR>
                    <a:lnT>
                      <a:noFill/>
                    </a:lnT>
                    <a:lnB>
                      <a:noFill/>
                    </a:lnB>
                  </a:tcPr>
                </a:tc>
                <a:tc>
                  <a:txBody>
                    <a:bodyPr/>
                    <a:lstStyle/>
                    <a:p>
                      <a:r>
                        <a:rPr lang="hu-HU" sz="1400"/>
                        <a:t>2014</a:t>
                      </a:r>
                    </a:p>
                  </a:txBody>
                  <a:tcPr marL="15586" marR="15586" marT="15586" marB="15586" anchor="ctr">
                    <a:lnL>
                      <a:noFill/>
                    </a:lnL>
                    <a:lnR>
                      <a:noFill/>
                    </a:lnR>
                    <a:lnT>
                      <a:noFill/>
                    </a:lnT>
                    <a:lnB>
                      <a:noFill/>
                    </a:lnB>
                  </a:tcPr>
                </a:tc>
                <a:tc>
                  <a:txBody>
                    <a:bodyPr/>
                    <a:lstStyle/>
                    <a:p>
                      <a:r>
                        <a:rPr lang="hu-HU" sz="1400"/>
                        <a:t>2015</a:t>
                      </a:r>
                    </a:p>
                  </a:txBody>
                  <a:tcPr marL="15586" marR="15586" marT="15586" marB="15586" anchor="ctr">
                    <a:lnL>
                      <a:noFill/>
                    </a:lnL>
                    <a:lnR>
                      <a:noFill/>
                    </a:lnR>
                    <a:lnT>
                      <a:noFill/>
                    </a:lnT>
                    <a:lnB>
                      <a:noFill/>
                    </a:lnB>
                  </a:tcPr>
                </a:tc>
                <a:tc>
                  <a:txBody>
                    <a:bodyPr/>
                    <a:lstStyle/>
                    <a:p>
                      <a:r>
                        <a:rPr lang="hu-HU" sz="1400"/>
                        <a:t>2016</a:t>
                      </a:r>
                    </a:p>
                  </a:txBody>
                  <a:tcPr marL="15586" marR="15586" marT="15586" marB="15586" anchor="ctr">
                    <a:lnL>
                      <a:noFill/>
                    </a:lnL>
                    <a:lnR>
                      <a:noFill/>
                    </a:lnR>
                    <a:lnT>
                      <a:noFill/>
                    </a:lnT>
                    <a:lnB>
                      <a:noFill/>
                    </a:lnB>
                  </a:tcPr>
                </a:tc>
                <a:tc>
                  <a:txBody>
                    <a:bodyPr/>
                    <a:lstStyle/>
                    <a:p>
                      <a:r>
                        <a:rPr lang="hu-HU" sz="1400" b="1"/>
                        <a:t>2017</a:t>
                      </a:r>
                      <a:endParaRPr lang="hu-HU" sz="1400"/>
                    </a:p>
                  </a:txBody>
                  <a:tcPr marL="15586" marR="15586" marT="15586" marB="15586" anchor="ctr">
                    <a:lnL>
                      <a:noFill/>
                    </a:lnL>
                    <a:lnR>
                      <a:noFill/>
                    </a:lnR>
                    <a:lnT>
                      <a:noFill/>
                    </a:lnT>
                    <a:lnB>
                      <a:noFill/>
                    </a:lnB>
                  </a:tcPr>
                </a:tc>
              </a:tr>
              <a:tr h="736561">
                <a:tc>
                  <a:txBody>
                    <a:bodyPr/>
                    <a:lstStyle/>
                    <a:p>
                      <a:r>
                        <a:rPr lang="hu-HU" sz="1400"/>
                        <a:t>National Democratic Governance</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b="1"/>
                        <a:t>5.00</a:t>
                      </a:r>
                      <a:endParaRPr lang="hu-HU" sz="1400"/>
                    </a:p>
                  </a:txBody>
                  <a:tcPr marL="15586" marR="15586" marT="15586" marB="15586" anchor="ctr">
                    <a:lnL>
                      <a:noFill/>
                    </a:lnL>
                    <a:lnR>
                      <a:noFill/>
                    </a:lnR>
                    <a:lnT>
                      <a:noFill/>
                    </a:lnT>
                    <a:lnB>
                      <a:noFill/>
                    </a:lnB>
                  </a:tcPr>
                </a:tc>
              </a:tr>
              <a:tr h="415930">
                <a:tc>
                  <a:txBody>
                    <a:bodyPr/>
                    <a:lstStyle/>
                    <a:p>
                      <a:r>
                        <a:rPr lang="hu-HU" sz="1400"/>
                        <a:t>Electoral Process</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b="1"/>
                        <a:t>4.00</a:t>
                      </a:r>
                      <a:endParaRPr lang="hu-HU" sz="1400"/>
                    </a:p>
                  </a:txBody>
                  <a:tcPr marL="15586" marR="15586" marT="15586" marB="15586" anchor="ctr">
                    <a:lnL>
                      <a:noFill/>
                    </a:lnL>
                    <a:lnR>
                      <a:noFill/>
                    </a:lnR>
                    <a:lnT>
                      <a:noFill/>
                    </a:lnT>
                    <a:lnB>
                      <a:noFill/>
                    </a:lnB>
                  </a:tcPr>
                </a:tc>
              </a:tr>
              <a:tr h="287677">
                <a:tc>
                  <a:txBody>
                    <a:bodyPr/>
                    <a:lstStyle/>
                    <a:p>
                      <a:r>
                        <a:rPr lang="hu-HU" sz="1400"/>
                        <a:t>Civil Society</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b="1"/>
                        <a:t>3.25</a:t>
                      </a:r>
                      <a:endParaRPr lang="hu-HU" sz="1400"/>
                    </a:p>
                  </a:txBody>
                  <a:tcPr marL="15586" marR="15586" marT="15586" marB="15586" anchor="ctr">
                    <a:lnL>
                      <a:noFill/>
                    </a:lnL>
                    <a:lnR>
                      <a:noFill/>
                    </a:lnR>
                    <a:lnT>
                      <a:noFill/>
                    </a:lnT>
                    <a:lnB>
                      <a:noFill/>
                    </a:lnB>
                  </a:tcPr>
                </a:tc>
              </a:tr>
              <a:tr h="415930">
                <a:tc>
                  <a:txBody>
                    <a:bodyPr/>
                    <a:lstStyle/>
                    <a:p>
                      <a:r>
                        <a:rPr lang="hu-HU" sz="1400"/>
                        <a:t>Independent Media</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b="1"/>
                        <a:t>5.25</a:t>
                      </a:r>
                      <a:endParaRPr lang="hu-HU" sz="1400"/>
                    </a:p>
                  </a:txBody>
                  <a:tcPr marL="15586" marR="15586" marT="15586" marB="15586" anchor="ctr">
                    <a:lnL>
                      <a:noFill/>
                    </a:lnL>
                    <a:lnR>
                      <a:noFill/>
                    </a:lnR>
                    <a:lnT>
                      <a:noFill/>
                    </a:lnT>
                    <a:lnB>
                      <a:noFill/>
                    </a:lnB>
                  </a:tcPr>
                </a:tc>
              </a:tr>
              <a:tr h="672435">
                <a:tc>
                  <a:txBody>
                    <a:bodyPr/>
                    <a:lstStyle/>
                    <a:p>
                      <a:r>
                        <a:rPr lang="hu-HU" sz="1400"/>
                        <a:t>Local Democratic Governance</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b="1"/>
                        <a:t>4.00</a:t>
                      </a:r>
                      <a:endParaRPr lang="hu-HU" sz="1400"/>
                    </a:p>
                  </a:txBody>
                  <a:tcPr marL="15586" marR="15586" marT="15586" marB="15586" anchor="ctr">
                    <a:lnL>
                      <a:noFill/>
                    </a:lnL>
                    <a:lnR>
                      <a:noFill/>
                    </a:lnR>
                    <a:lnT>
                      <a:noFill/>
                    </a:lnT>
                    <a:lnB>
                      <a:noFill/>
                    </a:lnB>
                  </a:tcPr>
                </a:tc>
              </a:tr>
              <a:tr h="736561">
                <a:tc>
                  <a:txBody>
                    <a:bodyPr/>
                    <a:lstStyle/>
                    <a:p>
                      <a:r>
                        <a:rPr lang="hu-HU" sz="1400"/>
                        <a:t>Judicial Framework and Independence</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dirty="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b="1"/>
                        <a:t>4.75</a:t>
                      </a:r>
                      <a:endParaRPr lang="hu-HU" sz="1400"/>
                    </a:p>
                  </a:txBody>
                  <a:tcPr marL="15586" marR="15586" marT="15586" marB="15586" anchor="ctr">
                    <a:lnL>
                      <a:noFill/>
                    </a:lnL>
                    <a:lnR>
                      <a:noFill/>
                    </a:lnR>
                    <a:lnT>
                      <a:noFill/>
                    </a:lnT>
                    <a:lnB>
                      <a:noFill/>
                    </a:lnB>
                  </a:tcPr>
                </a:tc>
              </a:tr>
              <a:tr h="223551">
                <a:tc>
                  <a:txBody>
                    <a:bodyPr/>
                    <a:lstStyle/>
                    <a:p>
                      <a:r>
                        <a:rPr lang="hu-HU" sz="1400"/>
                        <a:t>Corruption</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b="1"/>
                        <a:t>4.75</a:t>
                      </a:r>
                      <a:endParaRPr lang="hu-HU" sz="1400"/>
                    </a:p>
                  </a:txBody>
                  <a:tcPr marL="15586" marR="15586" marT="15586" marB="15586" anchor="ctr">
                    <a:lnL>
                      <a:noFill/>
                    </a:lnL>
                    <a:lnR>
                      <a:noFill/>
                    </a:lnR>
                    <a:lnT>
                      <a:noFill/>
                    </a:lnT>
                    <a:lnB>
                      <a:noFill/>
                    </a:lnB>
                  </a:tcPr>
                </a:tc>
              </a:tr>
              <a:tr h="415930">
                <a:tc>
                  <a:txBody>
                    <a:bodyPr/>
                    <a:lstStyle/>
                    <a:p>
                      <a:r>
                        <a:rPr lang="hu-HU" sz="1400" b="1"/>
                        <a:t>Democracy Score</a:t>
                      </a:r>
                      <a:endParaRPr lang="hu-HU" sz="1400"/>
                    </a:p>
                  </a:txBody>
                  <a:tcPr marL="15586" marR="15586" marT="15586" marB="15586" anchor="ctr">
                    <a:lnL>
                      <a:noFill/>
                    </a:lnL>
                    <a:lnR>
                      <a:noFill/>
                    </a:lnR>
                    <a:lnT>
                      <a:noFill/>
                    </a:lnT>
                    <a:lnB>
                      <a:noFill/>
                    </a:lnB>
                  </a:tcPr>
                </a:tc>
                <a:tc>
                  <a:txBody>
                    <a:bodyPr/>
                    <a:lstStyle/>
                    <a:p>
                      <a:r>
                        <a:rPr lang="hu-HU" sz="1400" b="1"/>
                        <a:t>3.86</a:t>
                      </a:r>
                      <a:endParaRPr lang="hu-HU" sz="1400"/>
                    </a:p>
                  </a:txBody>
                  <a:tcPr marL="15586" marR="15586" marT="15586" marB="15586" anchor="ctr">
                    <a:lnL>
                      <a:noFill/>
                    </a:lnL>
                    <a:lnR>
                      <a:noFill/>
                    </a:lnR>
                    <a:lnT>
                      <a:noFill/>
                    </a:lnT>
                    <a:lnB>
                      <a:noFill/>
                    </a:lnB>
                  </a:tcPr>
                </a:tc>
                <a:tc>
                  <a:txBody>
                    <a:bodyPr/>
                    <a:lstStyle/>
                    <a:p>
                      <a:r>
                        <a:rPr lang="hu-HU" sz="1400" b="1"/>
                        <a:t>3.86</a:t>
                      </a:r>
                      <a:endParaRPr lang="hu-HU" sz="1400"/>
                    </a:p>
                  </a:txBody>
                  <a:tcPr marL="15586" marR="15586" marT="15586" marB="15586" anchor="ctr">
                    <a:lnL>
                      <a:noFill/>
                    </a:lnL>
                    <a:lnR>
                      <a:noFill/>
                    </a:lnR>
                    <a:lnT>
                      <a:noFill/>
                    </a:lnT>
                    <a:lnB>
                      <a:noFill/>
                    </a:lnB>
                  </a:tcPr>
                </a:tc>
                <a:tc>
                  <a:txBody>
                    <a:bodyPr/>
                    <a:lstStyle/>
                    <a:p>
                      <a:r>
                        <a:rPr lang="hu-HU" sz="1400" b="1"/>
                        <a:t>3.79</a:t>
                      </a:r>
                      <a:endParaRPr lang="hu-HU" sz="1400"/>
                    </a:p>
                  </a:txBody>
                  <a:tcPr marL="15586" marR="15586" marT="15586" marB="15586" anchor="ctr">
                    <a:lnL>
                      <a:noFill/>
                    </a:lnL>
                    <a:lnR>
                      <a:noFill/>
                    </a:lnR>
                    <a:lnT>
                      <a:noFill/>
                    </a:lnT>
                    <a:lnB>
                      <a:noFill/>
                    </a:lnB>
                  </a:tcPr>
                </a:tc>
                <a:tc>
                  <a:txBody>
                    <a:bodyPr/>
                    <a:lstStyle/>
                    <a:p>
                      <a:r>
                        <a:rPr lang="hu-HU" sz="1400" b="1"/>
                        <a:t>3.82</a:t>
                      </a:r>
                      <a:endParaRPr lang="hu-HU" sz="1400"/>
                    </a:p>
                  </a:txBody>
                  <a:tcPr marL="15586" marR="15586" marT="15586" marB="15586" anchor="ctr">
                    <a:lnL>
                      <a:noFill/>
                    </a:lnL>
                    <a:lnR>
                      <a:noFill/>
                    </a:lnR>
                    <a:lnT>
                      <a:noFill/>
                    </a:lnT>
                    <a:lnB>
                      <a:noFill/>
                    </a:lnB>
                  </a:tcPr>
                </a:tc>
                <a:tc>
                  <a:txBody>
                    <a:bodyPr/>
                    <a:lstStyle/>
                    <a:p>
                      <a:r>
                        <a:rPr lang="hu-HU" sz="1400" b="1"/>
                        <a:t>3.89</a:t>
                      </a:r>
                      <a:endParaRPr lang="hu-HU" sz="1400"/>
                    </a:p>
                  </a:txBody>
                  <a:tcPr marL="15586" marR="15586" marT="15586" marB="15586" anchor="ctr">
                    <a:lnL>
                      <a:noFill/>
                    </a:lnL>
                    <a:lnR>
                      <a:noFill/>
                    </a:lnR>
                    <a:lnT>
                      <a:noFill/>
                    </a:lnT>
                    <a:lnB>
                      <a:noFill/>
                    </a:lnB>
                  </a:tcPr>
                </a:tc>
                <a:tc>
                  <a:txBody>
                    <a:bodyPr/>
                    <a:lstStyle/>
                    <a:p>
                      <a:r>
                        <a:rPr lang="hu-HU" sz="1400" b="1"/>
                        <a:t>3.93</a:t>
                      </a:r>
                      <a:endParaRPr lang="hu-HU" sz="1400"/>
                    </a:p>
                  </a:txBody>
                  <a:tcPr marL="15586" marR="15586" marT="15586" marB="15586" anchor="ctr">
                    <a:lnL>
                      <a:noFill/>
                    </a:lnL>
                    <a:lnR>
                      <a:noFill/>
                    </a:lnR>
                    <a:lnT>
                      <a:noFill/>
                    </a:lnT>
                    <a:lnB>
                      <a:noFill/>
                    </a:lnB>
                  </a:tcPr>
                </a:tc>
                <a:tc>
                  <a:txBody>
                    <a:bodyPr/>
                    <a:lstStyle/>
                    <a:p>
                      <a:r>
                        <a:rPr lang="hu-HU" sz="1400" b="1"/>
                        <a:t>4.00</a:t>
                      </a:r>
                      <a:endParaRPr lang="hu-HU" sz="1400"/>
                    </a:p>
                  </a:txBody>
                  <a:tcPr marL="15586" marR="15586" marT="15586" marB="15586" anchor="ctr">
                    <a:lnL>
                      <a:noFill/>
                    </a:lnL>
                    <a:lnR>
                      <a:noFill/>
                    </a:lnR>
                    <a:lnT>
                      <a:noFill/>
                    </a:lnT>
                    <a:lnB>
                      <a:noFill/>
                    </a:lnB>
                  </a:tcPr>
                </a:tc>
                <a:tc>
                  <a:txBody>
                    <a:bodyPr/>
                    <a:lstStyle/>
                    <a:p>
                      <a:r>
                        <a:rPr lang="hu-HU" sz="1400" b="1"/>
                        <a:t>4.07</a:t>
                      </a:r>
                      <a:endParaRPr lang="hu-HU" sz="1400"/>
                    </a:p>
                  </a:txBody>
                  <a:tcPr marL="15586" marR="15586" marT="15586" marB="15586" anchor="ctr">
                    <a:lnL>
                      <a:noFill/>
                    </a:lnL>
                    <a:lnR>
                      <a:noFill/>
                    </a:lnR>
                    <a:lnT>
                      <a:noFill/>
                    </a:lnT>
                    <a:lnB>
                      <a:noFill/>
                    </a:lnB>
                  </a:tcPr>
                </a:tc>
                <a:tc>
                  <a:txBody>
                    <a:bodyPr/>
                    <a:lstStyle/>
                    <a:p>
                      <a:r>
                        <a:rPr lang="hu-HU" sz="1400" b="1"/>
                        <a:t>4.29</a:t>
                      </a:r>
                      <a:endParaRPr lang="hu-HU" sz="1400"/>
                    </a:p>
                  </a:txBody>
                  <a:tcPr marL="15586" marR="15586" marT="15586" marB="15586" anchor="ctr">
                    <a:lnL>
                      <a:noFill/>
                    </a:lnL>
                    <a:lnR>
                      <a:noFill/>
                    </a:lnR>
                    <a:lnT>
                      <a:noFill/>
                    </a:lnT>
                    <a:lnB>
                      <a:noFill/>
                    </a:lnB>
                  </a:tcPr>
                </a:tc>
                <a:tc>
                  <a:txBody>
                    <a:bodyPr/>
                    <a:lstStyle/>
                    <a:p>
                      <a:r>
                        <a:rPr lang="hu-HU" sz="1400" b="1" dirty="0"/>
                        <a:t>4.43</a:t>
                      </a:r>
                      <a:endParaRPr lang="hu-HU" sz="1400" dirty="0"/>
                    </a:p>
                  </a:txBody>
                  <a:tcPr marL="15586" marR="15586" marT="15586" marB="15586" anchor="ctr">
                    <a:lnL>
                      <a:noFill/>
                    </a:lnL>
                    <a:lnR>
                      <a:noFill/>
                    </a:lnR>
                    <a:lnT>
                      <a:noFill/>
                    </a:lnT>
                    <a:lnB>
                      <a:noFill/>
                    </a:lnB>
                  </a:tcPr>
                </a:tc>
              </a:tr>
            </a:tbl>
          </a:graphicData>
        </a:graphic>
      </p:graphicFrame>
      <p:sp>
        <p:nvSpPr>
          <p:cNvPr id="5" name="Szövegdoboz 4"/>
          <p:cNvSpPr txBox="1"/>
          <p:nvPr/>
        </p:nvSpPr>
        <p:spPr>
          <a:xfrm>
            <a:off x="1619672" y="6021288"/>
            <a:ext cx="3744416" cy="307777"/>
          </a:xfrm>
          <a:prstGeom prst="rect">
            <a:avLst/>
          </a:prstGeom>
          <a:noFill/>
        </p:spPr>
        <p:txBody>
          <a:bodyPr wrap="square" rtlCol="0">
            <a:spAutoFit/>
          </a:bodyPr>
          <a:lstStyle/>
          <a:p>
            <a:r>
              <a:rPr lang="hu-HU" sz="1400" dirty="0" smtClean="0"/>
              <a:t>Forrás: </a:t>
            </a:r>
            <a:r>
              <a:rPr lang="hu-HU" sz="1400" dirty="0" err="1" smtClean="0"/>
              <a:t>Freedom</a:t>
            </a:r>
            <a:r>
              <a:rPr lang="hu-HU" sz="1400" dirty="0" smtClean="0"/>
              <a:t> House</a:t>
            </a:r>
            <a:endParaRPr lang="hu-HU" sz="1400" dirty="0"/>
          </a:p>
        </p:txBody>
      </p:sp>
      <p:pic>
        <p:nvPicPr>
          <p:cNvPr id="6" name="Picture 2" descr="Képtalálat a következ&amp;odblac;re: „macedónia zászló”"/>
          <p:cNvPicPr>
            <a:picLocks noChangeAspect="1" noChangeArrowheads="1"/>
          </p:cNvPicPr>
          <p:nvPr/>
        </p:nvPicPr>
        <p:blipFill>
          <a:blip r:embed="rId2" cstate="print"/>
          <a:srcRect/>
          <a:stretch>
            <a:fillRect/>
          </a:stretch>
        </p:blipFill>
        <p:spPr bwMode="auto">
          <a:xfrm>
            <a:off x="6329487" y="0"/>
            <a:ext cx="2814513" cy="14127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791072" y="26960"/>
          <a:ext cx="8312124" cy="5684136"/>
        </p:xfrm>
        <a:graphic>
          <a:graphicData uri="http://schemas.openxmlformats.org/drawingml/2006/table">
            <a:tbl>
              <a:tblPr/>
              <a:tblGrid>
                <a:gridCol w="3287231"/>
                <a:gridCol w="1001432"/>
                <a:gridCol w="1012357"/>
                <a:gridCol w="1012357"/>
                <a:gridCol w="1001432"/>
                <a:gridCol w="997315"/>
              </a:tblGrid>
              <a:tr h="185234">
                <a:tc>
                  <a:txBody>
                    <a:bodyPr/>
                    <a:lstStyle/>
                    <a:p>
                      <a:pPr algn="ctr">
                        <a:lnSpc>
                          <a:spcPct val="115000"/>
                        </a:lnSpc>
                        <a:spcAft>
                          <a:spcPts val="0"/>
                        </a:spcAft>
                      </a:pPr>
                      <a:r>
                        <a:rPr lang="hu-HU" sz="1200" b="1" dirty="0">
                          <a:latin typeface="Times New Roman" pitchFamily="18" charset="0"/>
                          <a:ea typeface="Calibri"/>
                          <a:cs typeface="Times New Roman" pitchFamily="18" charset="0"/>
                        </a:rPr>
                        <a:t>Politikai transzformáció</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2008</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2012</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2014</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2016</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1. 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05">
                <a:tc>
                  <a:txBody>
                    <a:bodyPr/>
                    <a:lstStyle/>
                    <a:p>
                      <a:pPr algn="l">
                        <a:lnSpc>
                          <a:spcPct val="115000"/>
                        </a:lnSpc>
                        <a:spcAft>
                          <a:spcPts val="0"/>
                        </a:spcAft>
                      </a:pPr>
                      <a:r>
                        <a:rPr lang="hu-HU" sz="1200" dirty="0">
                          <a:latin typeface="Times New Roman" pitchFamily="18" charset="0"/>
                          <a:ea typeface="Calibri"/>
                          <a:cs typeface="Times New Roman" pitchFamily="18" charset="0"/>
                        </a:rPr>
                        <a:t>     Erő alkalmazásának monopóliuma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9</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identitás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algn="l">
                        <a:lnSpc>
                          <a:spcPct val="115000"/>
                        </a:lnSpc>
                        <a:spcAft>
                          <a:spcPts val="0"/>
                        </a:spcAft>
                      </a:pPr>
                      <a:r>
                        <a:rPr lang="hu-HU" sz="1200" dirty="0">
                          <a:latin typeface="Times New Roman" pitchFamily="18" charset="0"/>
                          <a:ea typeface="Calibri"/>
                          <a:cs typeface="Times New Roman" pitchFamily="18" charset="0"/>
                        </a:rPr>
                        <a:t>     Vallási dogmák befolyása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2">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adminisztráció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2. Politikai </a:t>
                      </a:r>
                      <a:r>
                        <a:rPr lang="hu-HU" sz="1200" b="1" dirty="0">
                          <a:latin typeface="Times New Roman" pitchFamily="18" charset="0"/>
                          <a:ea typeface="Calibri"/>
                          <a:cs typeface="Times New Roman" pitchFamily="18" charset="0"/>
                        </a:rPr>
                        <a:t>részvétel</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r>
                        <a:rPr lang="hu-HU" sz="1200" b="1" dirty="0" err="1"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758">
                <a:tc>
                  <a:txBody>
                    <a:bodyPr/>
                    <a:lstStyle/>
                    <a:p>
                      <a:pPr algn="l">
                        <a:lnSpc>
                          <a:spcPct val="115000"/>
                        </a:lnSpc>
                        <a:spcAft>
                          <a:spcPts val="0"/>
                        </a:spcAft>
                      </a:pPr>
                      <a:r>
                        <a:rPr lang="hu-HU" sz="1200" dirty="0">
                          <a:latin typeface="Times New Roman" pitchFamily="18" charset="0"/>
                          <a:ea typeface="Calibri"/>
                          <a:cs typeface="Times New Roman" pitchFamily="18" charset="0"/>
                        </a:rPr>
                        <a:t>     Szabad és tisztességes választások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7">
                <a:tc>
                  <a:txBody>
                    <a:bodyPr/>
                    <a:lstStyle/>
                    <a:p>
                      <a:pPr algn="l">
                        <a:lnSpc>
                          <a:spcPct val="115000"/>
                        </a:lnSpc>
                        <a:spcAft>
                          <a:spcPts val="0"/>
                        </a:spcAft>
                      </a:pPr>
                      <a:r>
                        <a:rPr lang="hu-HU" sz="1200" dirty="0">
                          <a:latin typeface="Times New Roman" pitchFamily="18" charset="0"/>
                          <a:ea typeface="Calibri"/>
                          <a:cs typeface="Times New Roman" pitchFamily="18" charset="0"/>
                        </a:rPr>
                        <a:t>      Kormány hatékony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6">
                <a:tc>
                  <a:txBody>
                    <a:bodyPr/>
                    <a:lstStyle/>
                    <a:p>
                      <a:pPr algn="l">
                        <a:lnSpc>
                          <a:spcPct val="115000"/>
                        </a:lnSpc>
                        <a:spcAft>
                          <a:spcPts val="0"/>
                        </a:spcAft>
                      </a:pPr>
                      <a:r>
                        <a:rPr lang="hu-HU" sz="1200" dirty="0">
                          <a:latin typeface="Times New Roman" pitchFamily="18" charset="0"/>
                          <a:ea typeface="Calibri"/>
                          <a:cs typeface="Times New Roman" pitchFamily="18" charset="0"/>
                        </a:rPr>
                        <a:t>     Gyülekezési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10</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33">
                <a:tc>
                  <a:txBody>
                    <a:bodyPr/>
                    <a:lstStyle/>
                    <a:p>
                      <a:pPr algn="l">
                        <a:lnSpc>
                          <a:spcPct val="115000"/>
                        </a:lnSpc>
                        <a:spcAft>
                          <a:spcPts val="0"/>
                        </a:spcAft>
                      </a:pPr>
                      <a:r>
                        <a:rPr lang="hu-HU" sz="1200" dirty="0">
                          <a:latin typeface="Times New Roman" pitchFamily="18" charset="0"/>
                          <a:ea typeface="Calibri"/>
                          <a:cs typeface="Times New Roman" pitchFamily="18" charset="0"/>
                        </a:rPr>
                        <a:t>     Szólásszabadság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5</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4</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3. Jogállamiság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11">
                <a:tc>
                  <a:txBody>
                    <a:bodyPr/>
                    <a:lstStyle/>
                    <a:p>
                      <a:pPr algn="l">
                        <a:lnSpc>
                          <a:spcPct val="115000"/>
                        </a:lnSpc>
                        <a:spcAft>
                          <a:spcPts val="0"/>
                        </a:spcAft>
                      </a:pPr>
                      <a:r>
                        <a:rPr lang="hu-HU" sz="1200" dirty="0">
                          <a:latin typeface="Times New Roman" pitchFamily="18" charset="0"/>
                          <a:ea typeface="Calibri"/>
                          <a:cs typeface="Times New Roman" pitchFamily="18" charset="0"/>
                        </a:rPr>
                        <a:t>     Hatalmi ágak elválasztása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08">
                <a:tc>
                  <a:txBody>
                    <a:bodyPr/>
                    <a:lstStyle/>
                    <a:p>
                      <a:pPr algn="l">
                        <a:lnSpc>
                          <a:spcPct val="115000"/>
                        </a:lnSpc>
                        <a:spcAft>
                          <a:spcPts val="0"/>
                        </a:spcAft>
                      </a:pPr>
                      <a:r>
                        <a:rPr lang="hu-HU" sz="1200" dirty="0">
                          <a:latin typeface="Times New Roman" pitchFamily="18" charset="0"/>
                          <a:ea typeface="Calibri"/>
                          <a:cs typeface="Times New Roman" pitchFamily="18" charset="0"/>
                        </a:rPr>
                        <a:t>     Független igazságszolgáltatás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7</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05">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Büntetőeljárások hivatali visszaélés esetén</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5</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l">
                        <a:lnSpc>
                          <a:spcPct val="115000"/>
                        </a:lnSpc>
                        <a:spcAft>
                          <a:spcPts val="0"/>
                        </a:spcAft>
                      </a:pPr>
                      <a:r>
                        <a:rPr lang="hu-HU" sz="1200" dirty="0">
                          <a:latin typeface="Times New Roman" pitchFamily="18" charset="0"/>
                          <a:ea typeface="Calibri"/>
                          <a:cs typeface="Times New Roman" pitchFamily="18" charset="0"/>
                        </a:rPr>
                        <a:t>     Polgári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8</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4. Demokratikus </a:t>
                      </a:r>
                      <a:r>
                        <a:rPr lang="hu-HU" sz="1200" b="1" dirty="0">
                          <a:latin typeface="Times New Roman" pitchFamily="18" charset="0"/>
                          <a:ea typeface="Calibri"/>
                          <a:cs typeface="Times New Roman" pitchFamily="18" charset="0"/>
                        </a:rPr>
                        <a:t>intézmények stabilitása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iránti elkötelezettség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9</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5. Politikai </a:t>
                      </a:r>
                      <a:r>
                        <a:rPr lang="hu-HU" sz="1200" b="1" dirty="0">
                          <a:latin typeface="Times New Roman" pitchFamily="18" charset="0"/>
                          <a:ea typeface="Calibri"/>
                          <a:cs typeface="Times New Roman" pitchFamily="18" charset="0"/>
                        </a:rPr>
                        <a:t>és társadalmi integráció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7">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Pártrendszer</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Érdekcsoportok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Demokrácia elfogadottsága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Szociális tőke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l">
                        <a:lnSpc>
                          <a:spcPct val="115000"/>
                        </a:lnSpc>
                        <a:spcAft>
                          <a:spcPts val="0"/>
                        </a:spcAft>
                      </a:pPr>
                      <a:r>
                        <a:rPr lang="hu-HU" sz="1200" b="1" dirty="0">
                          <a:latin typeface="Times New Roman" pitchFamily="18" charset="0"/>
                          <a:ea typeface="Calibri"/>
                          <a:cs typeface="Times New Roman" pitchFamily="18" charset="0"/>
                        </a:rPr>
                        <a:t>Demokrácia  Státusz:</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7,8 </a:t>
                      </a:r>
                      <a:r>
                        <a:rPr lang="hu-HU" sz="1200" b="1" dirty="0" smtClean="0">
                          <a:solidFill>
                            <a:schemeClr val="tx1"/>
                          </a:solidFill>
                          <a:latin typeface="Times New Roman" pitchFamily="18" charset="0"/>
                          <a:ea typeface="Calibri"/>
                          <a:cs typeface="Times New Roman" pitchFamily="18" charset="0"/>
                        </a:rPr>
                        <a:t>(29/129)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8,0 (</a:t>
                      </a:r>
                      <a:r>
                        <a:rPr lang="hu-HU" sz="1200" b="1" dirty="0" smtClean="0">
                          <a:solidFill>
                            <a:schemeClr val="tx1"/>
                          </a:solidFill>
                          <a:latin typeface="Times New Roman" pitchFamily="18" charset="0"/>
                          <a:ea typeface="Calibri"/>
                          <a:cs typeface="Times New Roman" pitchFamily="18" charset="0"/>
                        </a:rPr>
                        <a:t>24/129)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dem</a:t>
                      </a:r>
                      <a:r>
                        <a:rPr lang="hu-HU" sz="1200" b="1" dirty="0">
                          <a:solidFill>
                            <a:schemeClr val="tx1"/>
                          </a:solidFill>
                          <a:latin typeface="Times New Roman" pitchFamily="18" charset="0"/>
                          <a:ea typeface="Calibri"/>
                          <a:cs typeface="Times New Roman" pitchFamily="18" charset="0"/>
                        </a:rPr>
                        <a:t>.</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7,6 </a:t>
                      </a:r>
                      <a:r>
                        <a:rPr lang="hu-HU" sz="1200" b="1" dirty="0">
                          <a:solidFill>
                            <a:schemeClr val="tx1"/>
                          </a:solidFill>
                          <a:latin typeface="Times New Roman" pitchFamily="18" charset="0"/>
                          <a:ea typeface="Calibri"/>
                          <a:cs typeface="Times New Roman" pitchFamily="18" charset="0"/>
                        </a:rPr>
                        <a:t>(</a:t>
                      </a:r>
                      <a:r>
                        <a:rPr lang="hu-HU" sz="1200" b="1" dirty="0" smtClean="0">
                          <a:solidFill>
                            <a:schemeClr val="tx1"/>
                          </a:solidFill>
                          <a:latin typeface="Times New Roman" pitchFamily="18" charset="0"/>
                          <a:ea typeface="Calibri"/>
                          <a:cs typeface="Times New Roman" pitchFamily="18" charset="0"/>
                        </a:rPr>
                        <a:t>29/129)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a:t>
                      </a:r>
                      <a:r>
                        <a:rPr lang="hu-HU" sz="1200" b="1" dirty="0">
                          <a:solidFill>
                            <a:schemeClr val="tx1"/>
                          </a:solidFill>
                          <a:latin typeface="Times New Roman" pitchFamily="18" charset="0"/>
                          <a:ea typeface="Calibri"/>
                          <a:cs typeface="Times New Roman" pitchFamily="18" charset="0"/>
                        </a:rPr>
                        <a:t>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7,2 (32/129)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6,7 (44/129)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a:t>
                      </a:r>
                      <a:r>
                        <a:rPr lang="hu-HU" sz="1200" b="1" dirty="0">
                          <a:solidFill>
                            <a:schemeClr val="tx1"/>
                          </a:solidFill>
                          <a:latin typeface="Times New Roman" pitchFamily="18" charset="0"/>
                          <a:ea typeface="Calibri"/>
                          <a:cs typeface="Times New Roman" pitchFamily="18" charset="0"/>
                        </a:rPr>
                        <a:t>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323528" y="260648"/>
            <a:ext cx="518925" cy="5276124"/>
          </a:xfrm>
          <a:prstGeom prst="rect">
            <a:avLst/>
          </a:prstGeom>
          <a:noFill/>
        </p:spPr>
        <p:txBody>
          <a:bodyPr vert="wordArtVert" wrap="none" rtlCol="0">
            <a:spAutoFit/>
          </a:bodyPr>
          <a:lstStyle/>
          <a:p>
            <a:r>
              <a:rPr lang="hu-HU" sz="2000" b="1" dirty="0" smtClean="0"/>
              <a:t>Macedónia (FYROM)</a:t>
            </a:r>
            <a:endParaRPr lang="hu-HU" sz="2000" b="1" dirty="0"/>
          </a:p>
        </p:txBody>
      </p:sp>
      <p:pic>
        <p:nvPicPr>
          <p:cNvPr id="7170" name="Picture 2" descr="Képtalálat a következ&amp;odblac;re: „macedónia zászló”"/>
          <p:cNvPicPr>
            <a:picLocks noChangeAspect="1" noChangeArrowheads="1"/>
          </p:cNvPicPr>
          <p:nvPr/>
        </p:nvPicPr>
        <p:blipFill>
          <a:blip r:embed="rId2" cstate="print"/>
          <a:srcRect/>
          <a:stretch>
            <a:fillRect/>
          </a:stretch>
        </p:blipFill>
        <p:spPr bwMode="auto">
          <a:xfrm>
            <a:off x="7020272" y="5791971"/>
            <a:ext cx="2123728" cy="1066029"/>
          </a:xfrm>
          <a:prstGeom prst="rect">
            <a:avLst/>
          </a:prstGeom>
          <a:noFill/>
        </p:spPr>
      </p:pic>
      <p:sp>
        <p:nvSpPr>
          <p:cNvPr id="5" name="Szövegdoboz 4"/>
          <p:cNvSpPr txBox="1"/>
          <p:nvPr/>
        </p:nvSpPr>
        <p:spPr>
          <a:xfrm>
            <a:off x="755576" y="5805264"/>
            <a:ext cx="3816424" cy="307777"/>
          </a:xfrm>
          <a:prstGeom prst="rect">
            <a:avLst/>
          </a:prstGeom>
          <a:noFill/>
        </p:spPr>
        <p:txBody>
          <a:bodyPr wrap="square" rtlCol="0">
            <a:spAutoFit/>
          </a:bodyPr>
          <a:lstStyle/>
          <a:p>
            <a:r>
              <a:rPr lang="hu-HU" sz="1400" dirty="0" smtClean="0"/>
              <a:t>Forrás: </a:t>
            </a:r>
            <a:r>
              <a:rPr lang="hu-HU" sz="1400" dirty="0" err="1" smtClean="0"/>
              <a:t>Bertelsmann</a:t>
            </a:r>
            <a:r>
              <a:rPr lang="hu-HU" sz="1400" dirty="0" smtClean="0"/>
              <a:t> </a:t>
            </a:r>
            <a:r>
              <a:rPr lang="hu-HU" sz="1400" dirty="0" err="1" smtClean="0"/>
              <a:t>Stiftung</a:t>
            </a:r>
            <a:endParaRPr lang="hu-HU"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6491064" cy="1143000"/>
          </a:xfrm>
        </p:spPr>
        <p:txBody>
          <a:bodyPr>
            <a:noAutofit/>
          </a:bodyPr>
          <a:lstStyle/>
          <a:p>
            <a:pPr algn="ctr"/>
            <a:r>
              <a:rPr lang="hu-HU" sz="3200" dirty="0" smtClean="0"/>
              <a:t>Bosznia-Hercegovina</a:t>
            </a:r>
            <a:br>
              <a:rPr lang="hu-HU" sz="3200" dirty="0" smtClean="0"/>
            </a:br>
            <a:r>
              <a:rPr lang="hu-HU" sz="3200" dirty="0" err="1" smtClean="0"/>
              <a:t>Nations</a:t>
            </a:r>
            <a:r>
              <a:rPr lang="hu-HU" sz="3200" dirty="0" smtClean="0"/>
              <a:t> </a:t>
            </a:r>
            <a:r>
              <a:rPr lang="hu-HU" sz="3200" dirty="0" err="1" smtClean="0"/>
              <a:t>in</a:t>
            </a:r>
            <a:r>
              <a:rPr lang="hu-HU" sz="3200" dirty="0" smtClean="0"/>
              <a:t> </a:t>
            </a:r>
            <a:r>
              <a:rPr lang="hu-HU" sz="3200" dirty="0" err="1" smtClean="0"/>
              <a:t>Transit</a:t>
            </a:r>
            <a:r>
              <a:rPr lang="hu-HU" sz="3200" dirty="0" smtClean="0"/>
              <a:t>:</a:t>
            </a:r>
            <a:br>
              <a:rPr lang="hu-HU" sz="3200" dirty="0" smtClean="0"/>
            </a:br>
            <a:r>
              <a:rPr lang="hu-HU" sz="3200" dirty="0" smtClean="0"/>
              <a:t>Hibrid rezsim</a:t>
            </a:r>
            <a:endParaRPr lang="hu-HU" sz="3200" dirty="0"/>
          </a:p>
        </p:txBody>
      </p:sp>
      <p:graphicFrame>
        <p:nvGraphicFramePr>
          <p:cNvPr id="4" name="Táblázat 3"/>
          <p:cNvGraphicFramePr>
            <a:graphicFrameLocks noGrp="1"/>
          </p:cNvGraphicFramePr>
          <p:nvPr/>
        </p:nvGraphicFramePr>
        <p:xfrm>
          <a:off x="683568" y="1700808"/>
          <a:ext cx="7851264" cy="4170088"/>
        </p:xfrm>
        <a:graphic>
          <a:graphicData uri="http://schemas.openxmlformats.org/drawingml/2006/table">
            <a:tbl>
              <a:tblPr/>
              <a:tblGrid>
                <a:gridCol w="3123622"/>
                <a:gridCol w="474085"/>
                <a:gridCol w="474085"/>
                <a:gridCol w="474085"/>
                <a:gridCol w="460877"/>
                <a:gridCol w="474085"/>
                <a:gridCol w="474085"/>
                <a:gridCol w="474085"/>
                <a:gridCol w="474085"/>
                <a:gridCol w="474085"/>
                <a:gridCol w="474085"/>
              </a:tblGrid>
              <a:tr h="159425">
                <a:tc>
                  <a:txBody>
                    <a:bodyPr/>
                    <a:lstStyle/>
                    <a:p>
                      <a:endParaRPr lang="hu-HU" sz="1400"/>
                    </a:p>
                  </a:txBody>
                  <a:tcPr marL="15586" marR="15586" marT="15586" marB="15586" anchor="ctr">
                    <a:lnL>
                      <a:noFill/>
                    </a:lnL>
                    <a:lnR>
                      <a:noFill/>
                    </a:lnR>
                    <a:lnT>
                      <a:noFill/>
                    </a:lnT>
                    <a:lnB>
                      <a:noFill/>
                    </a:lnB>
                  </a:tcPr>
                </a:tc>
                <a:tc>
                  <a:txBody>
                    <a:bodyPr/>
                    <a:lstStyle/>
                    <a:p>
                      <a:r>
                        <a:rPr lang="hu-HU" sz="1400"/>
                        <a:t>2008</a:t>
                      </a:r>
                    </a:p>
                  </a:txBody>
                  <a:tcPr marL="15586" marR="15586" marT="15586" marB="15586" anchor="ctr">
                    <a:lnL>
                      <a:noFill/>
                    </a:lnL>
                    <a:lnR>
                      <a:noFill/>
                    </a:lnR>
                    <a:lnT>
                      <a:noFill/>
                    </a:lnT>
                    <a:lnB>
                      <a:noFill/>
                    </a:lnB>
                  </a:tcPr>
                </a:tc>
                <a:tc>
                  <a:txBody>
                    <a:bodyPr/>
                    <a:lstStyle/>
                    <a:p>
                      <a:r>
                        <a:rPr lang="hu-HU" sz="1400"/>
                        <a:t>2009</a:t>
                      </a:r>
                    </a:p>
                  </a:txBody>
                  <a:tcPr marL="15586" marR="15586" marT="15586" marB="15586" anchor="ctr">
                    <a:lnL>
                      <a:noFill/>
                    </a:lnL>
                    <a:lnR>
                      <a:noFill/>
                    </a:lnR>
                    <a:lnT>
                      <a:noFill/>
                    </a:lnT>
                    <a:lnB>
                      <a:noFill/>
                    </a:lnB>
                  </a:tcPr>
                </a:tc>
                <a:tc>
                  <a:txBody>
                    <a:bodyPr/>
                    <a:lstStyle/>
                    <a:p>
                      <a:r>
                        <a:rPr lang="hu-HU" sz="1400"/>
                        <a:t>2010</a:t>
                      </a:r>
                    </a:p>
                  </a:txBody>
                  <a:tcPr marL="15586" marR="15586" marT="15586" marB="15586" anchor="ctr">
                    <a:lnL>
                      <a:noFill/>
                    </a:lnL>
                    <a:lnR>
                      <a:noFill/>
                    </a:lnR>
                    <a:lnT>
                      <a:noFill/>
                    </a:lnT>
                    <a:lnB>
                      <a:noFill/>
                    </a:lnB>
                  </a:tcPr>
                </a:tc>
                <a:tc>
                  <a:txBody>
                    <a:bodyPr/>
                    <a:lstStyle/>
                    <a:p>
                      <a:r>
                        <a:rPr lang="hu-HU" sz="1400"/>
                        <a:t>2011</a:t>
                      </a:r>
                    </a:p>
                  </a:txBody>
                  <a:tcPr marL="15586" marR="15586" marT="15586" marB="15586" anchor="ctr">
                    <a:lnL>
                      <a:noFill/>
                    </a:lnL>
                    <a:lnR>
                      <a:noFill/>
                    </a:lnR>
                    <a:lnT>
                      <a:noFill/>
                    </a:lnT>
                    <a:lnB>
                      <a:noFill/>
                    </a:lnB>
                  </a:tcPr>
                </a:tc>
                <a:tc>
                  <a:txBody>
                    <a:bodyPr/>
                    <a:lstStyle/>
                    <a:p>
                      <a:r>
                        <a:rPr lang="hu-HU" sz="1400"/>
                        <a:t>2012</a:t>
                      </a:r>
                    </a:p>
                  </a:txBody>
                  <a:tcPr marL="15586" marR="15586" marT="15586" marB="15586" anchor="ctr">
                    <a:lnL>
                      <a:noFill/>
                    </a:lnL>
                    <a:lnR>
                      <a:noFill/>
                    </a:lnR>
                    <a:lnT>
                      <a:noFill/>
                    </a:lnT>
                    <a:lnB>
                      <a:noFill/>
                    </a:lnB>
                  </a:tcPr>
                </a:tc>
                <a:tc>
                  <a:txBody>
                    <a:bodyPr/>
                    <a:lstStyle/>
                    <a:p>
                      <a:r>
                        <a:rPr lang="hu-HU" sz="1400"/>
                        <a:t>2013</a:t>
                      </a:r>
                    </a:p>
                  </a:txBody>
                  <a:tcPr marL="15586" marR="15586" marT="15586" marB="15586" anchor="ctr">
                    <a:lnL>
                      <a:noFill/>
                    </a:lnL>
                    <a:lnR>
                      <a:noFill/>
                    </a:lnR>
                    <a:lnT>
                      <a:noFill/>
                    </a:lnT>
                    <a:lnB>
                      <a:noFill/>
                    </a:lnB>
                  </a:tcPr>
                </a:tc>
                <a:tc>
                  <a:txBody>
                    <a:bodyPr/>
                    <a:lstStyle/>
                    <a:p>
                      <a:r>
                        <a:rPr lang="hu-HU" sz="1400"/>
                        <a:t>2014</a:t>
                      </a:r>
                    </a:p>
                  </a:txBody>
                  <a:tcPr marL="15586" marR="15586" marT="15586" marB="15586" anchor="ctr">
                    <a:lnL>
                      <a:noFill/>
                    </a:lnL>
                    <a:lnR>
                      <a:noFill/>
                    </a:lnR>
                    <a:lnT>
                      <a:noFill/>
                    </a:lnT>
                    <a:lnB>
                      <a:noFill/>
                    </a:lnB>
                  </a:tcPr>
                </a:tc>
                <a:tc>
                  <a:txBody>
                    <a:bodyPr/>
                    <a:lstStyle/>
                    <a:p>
                      <a:r>
                        <a:rPr lang="hu-HU" sz="1400"/>
                        <a:t>2015</a:t>
                      </a:r>
                    </a:p>
                  </a:txBody>
                  <a:tcPr marL="15586" marR="15586" marT="15586" marB="15586" anchor="ctr">
                    <a:lnL>
                      <a:noFill/>
                    </a:lnL>
                    <a:lnR>
                      <a:noFill/>
                    </a:lnR>
                    <a:lnT>
                      <a:noFill/>
                    </a:lnT>
                    <a:lnB>
                      <a:noFill/>
                    </a:lnB>
                  </a:tcPr>
                </a:tc>
                <a:tc>
                  <a:txBody>
                    <a:bodyPr/>
                    <a:lstStyle/>
                    <a:p>
                      <a:r>
                        <a:rPr lang="hu-HU" sz="1400"/>
                        <a:t>2016</a:t>
                      </a:r>
                    </a:p>
                  </a:txBody>
                  <a:tcPr marL="15586" marR="15586" marT="15586" marB="15586" anchor="ctr">
                    <a:lnL>
                      <a:noFill/>
                    </a:lnL>
                    <a:lnR>
                      <a:noFill/>
                    </a:lnR>
                    <a:lnT>
                      <a:noFill/>
                    </a:lnT>
                    <a:lnB>
                      <a:noFill/>
                    </a:lnB>
                  </a:tcPr>
                </a:tc>
                <a:tc>
                  <a:txBody>
                    <a:bodyPr/>
                    <a:lstStyle/>
                    <a:p>
                      <a:r>
                        <a:rPr lang="hu-HU" sz="1400" b="1"/>
                        <a:t>2017</a:t>
                      </a:r>
                      <a:endParaRPr lang="hu-HU" sz="1400"/>
                    </a:p>
                  </a:txBody>
                  <a:tcPr marL="15586" marR="15586" marT="15586" marB="15586" anchor="ctr">
                    <a:lnL>
                      <a:noFill/>
                    </a:lnL>
                    <a:lnR>
                      <a:noFill/>
                    </a:lnR>
                    <a:lnT>
                      <a:noFill/>
                    </a:lnT>
                    <a:lnB>
                      <a:noFill/>
                    </a:lnB>
                  </a:tcPr>
                </a:tc>
              </a:tr>
              <a:tr h="736561">
                <a:tc>
                  <a:txBody>
                    <a:bodyPr/>
                    <a:lstStyle/>
                    <a:p>
                      <a:r>
                        <a:rPr lang="hu-HU" sz="1400"/>
                        <a:t>National Democratic Governance</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b="1"/>
                        <a:t>6.00</a:t>
                      </a:r>
                      <a:endParaRPr lang="hu-HU" sz="1400"/>
                    </a:p>
                  </a:txBody>
                  <a:tcPr marL="15586" marR="15586" marT="15586" marB="15586" anchor="ctr">
                    <a:lnL>
                      <a:noFill/>
                    </a:lnL>
                    <a:lnR>
                      <a:noFill/>
                    </a:lnR>
                    <a:lnT>
                      <a:noFill/>
                    </a:lnT>
                    <a:lnB>
                      <a:noFill/>
                    </a:lnB>
                  </a:tcPr>
                </a:tc>
              </a:tr>
              <a:tr h="415930">
                <a:tc>
                  <a:txBody>
                    <a:bodyPr/>
                    <a:lstStyle/>
                    <a:p>
                      <a:r>
                        <a:rPr lang="hu-HU" sz="1400"/>
                        <a:t>Electoral Process</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3.00</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a:t>3.25</a:t>
                      </a:r>
                    </a:p>
                  </a:txBody>
                  <a:tcPr marL="15586" marR="15586" marT="15586" marB="15586" anchor="ctr">
                    <a:lnL>
                      <a:noFill/>
                    </a:lnL>
                    <a:lnR>
                      <a:noFill/>
                    </a:lnR>
                    <a:lnT>
                      <a:noFill/>
                    </a:lnT>
                    <a:lnB>
                      <a:noFill/>
                    </a:lnB>
                  </a:tcPr>
                </a:tc>
                <a:tc>
                  <a:txBody>
                    <a:bodyPr/>
                    <a:lstStyle/>
                    <a:p>
                      <a:r>
                        <a:rPr lang="hu-HU" sz="1400" b="1"/>
                        <a:t>3.25</a:t>
                      </a:r>
                      <a:endParaRPr lang="hu-HU" sz="1400"/>
                    </a:p>
                  </a:txBody>
                  <a:tcPr marL="15586" marR="15586" marT="15586" marB="15586" anchor="ctr">
                    <a:lnL>
                      <a:noFill/>
                    </a:lnL>
                    <a:lnR>
                      <a:noFill/>
                    </a:lnR>
                    <a:lnT>
                      <a:noFill/>
                    </a:lnT>
                    <a:lnB>
                      <a:noFill/>
                    </a:lnB>
                  </a:tcPr>
                </a:tc>
              </a:tr>
              <a:tr h="287677">
                <a:tc>
                  <a:txBody>
                    <a:bodyPr/>
                    <a:lstStyle/>
                    <a:p>
                      <a:r>
                        <a:rPr lang="hu-HU" sz="1400"/>
                        <a:t>Civil Society</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a:t>3.50</a:t>
                      </a:r>
                    </a:p>
                  </a:txBody>
                  <a:tcPr marL="15586" marR="15586" marT="15586" marB="15586" anchor="ctr">
                    <a:lnL>
                      <a:noFill/>
                    </a:lnL>
                    <a:lnR>
                      <a:noFill/>
                    </a:lnR>
                    <a:lnT>
                      <a:noFill/>
                    </a:lnT>
                    <a:lnB>
                      <a:noFill/>
                    </a:lnB>
                  </a:tcPr>
                </a:tc>
                <a:tc>
                  <a:txBody>
                    <a:bodyPr/>
                    <a:lstStyle/>
                    <a:p>
                      <a:r>
                        <a:rPr lang="hu-HU" sz="1400" b="1"/>
                        <a:t>3.50</a:t>
                      </a:r>
                      <a:endParaRPr lang="hu-HU" sz="1400"/>
                    </a:p>
                  </a:txBody>
                  <a:tcPr marL="15586" marR="15586" marT="15586" marB="15586" anchor="ctr">
                    <a:lnL>
                      <a:noFill/>
                    </a:lnL>
                    <a:lnR>
                      <a:noFill/>
                    </a:lnR>
                    <a:lnT>
                      <a:noFill/>
                    </a:lnT>
                    <a:lnB>
                      <a:noFill/>
                    </a:lnB>
                  </a:tcPr>
                </a:tc>
              </a:tr>
              <a:tr h="415930">
                <a:tc>
                  <a:txBody>
                    <a:bodyPr/>
                    <a:lstStyle/>
                    <a:p>
                      <a:r>
                        <a:rPr lang="hu-HU" sz="1400"/>
                        <a:t>Independent Media</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b="1"/>
                        <a:t>4.75</a:t>
                      </a:r>
                      <a:endParaRPr lang="hu-HU" sz="1400"/>
                    </a:p>
                  </a:txBody>
                  <a:tcPr marL="15586" marR="15586" marT="15586" marB="15586" anchor="ctr">
                    <a:lnL>
                      <a:noFill/>
                    </a:lnL>
                    <a:lnR>
                      <a:noFill/>
                    </a:lnR>
                    <a:lnT>
                      <a:noFill/>
                    </a:lnT>
                    <a:lnB>
                      <a:noFill/>
                    </a:lnB>
                  </a:tcPr>
                </a:tc>
              </a:tr>
              <a:tr h="672435">
                <a:tc>
                  <a:txBody>
                    <a:bodyPr/>
                    <a:lstStyle/>
                    <a:p>
                      <a:r>
                        <a:rPr lang="hu-HU" sz="1400"/>
                        <a:t>Local Democratic Governance</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b="1"/>
                        <a:t>4.75</a:t>
                      </a:r>
                      <a:endParaRPr lang="hu-HU" sz="1400"/>
                    </a:p>
                  </a:txBody>
                  <a:tcPr marL="15586" marR="15586" marT="15586" marB="15586" anchor="ctr">
                    <a:lnL>
                      <a:noFill/>
                    </a:lnL>
                    <a:lnR>
                      <a:noFill/>
                    </a:lnR>
                    <a:lnT>
                      <a:noFill/>
                    </a:lnT>
                    <a:lnB>
                      <a:noFill/>
                    </a:lnB>
                  </a:tcPr>
                </a:tc>
              </a:tr>
              <a:tr h="736561">
                <a:tc>
                  <a:txBody>
                    <a:bodyPr/>
                    <a:lstStyle/>
                    <a:p>
                      <a:r>
                        <a:rPr lang="hu-HU" sz="1400"/>
                        <a:t>Judicial Framework and Independence</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b="1"/>
                        <a:t>4.50</a:t>
                      </a:r>
                      <a:endParaRPr lang="hu-HU" sz="1400"/>
                    </a:p>
                  </a:txBody>
                  <a:tcPr marL="15586" marR="15586" marT="15586" marB="15586" anchor="ctr">
                    <a:lnL>
                      <a:noFill/>
                    </a:lnL>
                    <a:lnR>
                      <a:noFill/>
                    </a:lnR>
                    <a:lnT>
                      <a:noFill/>
                    </a:lnT>
                    <a:lnB>
                      <a:noFill/>
                    </a:lnB>
                  </a:tcPr>
                </a:tc>
              </a:tr>
              <a:tr h="223551">
                <a:tc>
                  <a:txBody>
                    <a:bodyPr/>
                    <a:lstStyle/>
                    <a:p>
                      <a:r>
                        <a:rPr lang="hu-HU" sz="1400"/>
                        <a:t>Corruption</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b="1"/>
                        <a:t>5.00</a:t>
                      </a:r>
                      <a:endParaRPr lang="hu-HU" sz="1400"/>
                    </a:p>
                  </a:txBody>
                  <a:tcPr marL="15586" marR="15586" marT="15586" marB="15586" anchor="ctr">
                    <a:lnL>
                      <a:noFill/>
                    </a:lnL>
                    <a:lnR>
                      <a:noFill/>
                    </a:lnR>
                    <a:lnT>
                      <a:noFill/>
                    </a:lnT>
                    <a:lnB>
                      <a:noFill/>
                    </a:lnB>
                  </a:tcPr>
                </a:tc>
              </a:tr>
              <a:tr h="415930">
                <a:tc>
                  <a:txBody>
                    <a:bodyPr/>
                    <a:lstStyle/>
                    <a:p>
                      <a:r>
                        <a:rPr lang="hu-HU" sz="1400" b="1"/>
                        <a:t>Democracy Score</a:t>
                      </a:r>
                      <a:endParaRPr lang="hu-HU" sz="1400"/>
                    </a:p>
                  </a:txBody>
                  <a:tcPr marL="15586" marR="15586" marT="15586" marB="15586" anchor="ctr">
                    <a:lnL>
                      <a:noFill/>
                    </a:lnL>
                    <a:lnR>
                      <a:noFill/>
                    </a:lnR>
                    <a:lnT>
                      <a:noFill/>
                    </a:lnT>
                    <a:lnB>
                      <a:noFill/>
                    </a:lnB>
                  </a:tcPr>
                </a:tc>
                <a:tc>
                  <a:txBody>
                    <a:bodyPr/>
                    <a:lstStyle/>
                    <a:p>
                      <a:r>
                        <a:rPr lang="hu-HU" sz="1400" b="1"/>
                        <a:t>4.11</a:t>
                      </a:r>
                      <a:endParaRPr lang="hu-HU" sz="1400"/>
                    </a:p>
                  </a:txBody>
                  <a:tcPr marL="15586" marR="15586" marT="15586" marB="15586" anchor="ctr">
                    <a:lnL>
                      <a:noFill/>
                    </a:lnL>
                    <a:lnR>
                      <a:noFill/>
                    </a:lnR>
                    <a:lnT>
                      <a:noFill/>
                    </a:lnT>
                    <a:lnB>
                      <a:noFill/>
                    </a:lnB>
                  </a:tcPr>
                </a:tc>
                <a:tc>
                  <a:txBody>
                    <a:bodyPr/>
                    <a:lstStyle/>
                    <a:p>
                      <a:r>
                        <a:rPr lang="hu-HU" sz="1400" b="1"/>
                        <a:t>4.18</a:t>
                      </a:r>
                      <a:endParaRPr lang="hu-HU" sz="1400"/>
                    </a:p>
                  </a:txBody>
                  <a:tcPr marL="15586" marR="15586" marT="15586" marB="15586" anchor="ctr">
                    <a:lnL>
                      <a:noFill/>
                    </a:lnL>
                    <a:lnR>
                      <a:noFill/>
                    </a:lnR>
                    <a:lnT>
                      <a:noFill/>
                    </a:lnT>
                    <a:lnB>
                      <a:noFill/>
                    </a:lnB>
                  </a:tcPr>
                </a:tc>
                <a:tc>
                  <a:txBody>
                    <a:bodyPr/>
                    <a:lstStyle/>
                    <a:p>
                      <a:r>
                        <a:rPr lang="hu-HU" sz="1400" b="1"/>
                        <a:t>4.25</a:t>
                      </a:r>
                      <a:endParaRPr lang="hu-HU" sz="1400"/>
                    </a:p>
                  </a:txBody>
                  <a:tcPr marL="15586" marR="15586" marT="15586" marB="15586" anchor="ctr">
                    <a:lnL>
                      <a:noFill/>
                    </a:lnL>
                    <a:lnR>
                      <a:noFill/>
                    </a:lnR>
                    <a:lnT>
                      <a:noFill/>
                    </a:lnT>
                    <a:lnB>
                      <a:noFill/>
                    </a:lnB>
                  </a:tcPr>
                </a:tc>
                <a:tc>
                  <a:txBody>
                    <a:bodyPr/>
                    <a:lstStyle/>
                    <a:p>
                      <a:r>
                        <a:rPr lang="hu-HU" sz="1400" b="1"/>
                        <a:t>4.32</a:t>
                      </a:r>
                      <a:endParaRPr lang="hu-HU" sz="1400"/>
                    </a:p>
                  </a:txBody>
                  <a:tcPr marL="15586" marR="15586" marT="15586" marB="15586" anchor="ctr">
                    <a:lnL>
                      <a:noFill/>
                    </a:lnL>
                    <a:lnR>
                      <a:noFill/>
                    </a:lnR>
                    <a:lnT>
                      <a:noFill/>
                    </a:lnT>
                    <a:lnB>
                      <a:noFill/>
                    </a:lnB>
                  </a:tcPr>
                </a:tc>
                <a:tc>
                  <a:txBody>
                    <a:bodyPr/>
                    <a:lstStyle/>
                    <a:p>
                      <a:r>
                        <a:rPr lang="hu-HU" sz="1400" b="1"/>
                        <a:t>4.36</a:t>
                      </a:r>
                      <a:endParaRPr lang="hu-HU" sz="1400"/>
                    </a:p>
                  </a:txBody>
                  <a:tcPr marL="15586" marR="15586" marT="15586" marB="15586" anchor="ctr">
                    <a:lnL>
                      <a:noFill/>
                    </a:lnL>
                    <a:lnR>
                      <a:noFill/>
                    </a:lnR>
                    <a:lnT>
                      <a:noFill/>
                    </a:lnT>
                    <a:lnB>
                      <a:noFill/>
                    </a:lnB>
                  </a:tcPr>
                </a:tc>
                <a:tc>
                  <a:txBody>
                    <a:bodyPr/>
                    <a:lstStyle/>
                    <a:p>
                      <a:r>
                        <a:rPr lang="hu-HU" sz="1400" b="1"/>
                        <a:t>4.39</a:t>
                      </a:r>
                      <a:endParaRPr lang="hu-HU" sz="1400"/>
                    </a:p>
                  </a:txBody>
                  <a:tcPr marL="15586" marR="15586" marT="15586" marB="15586" anchor="ctr">
                    <a:lnL>
                      <a:noFill/>
                    </a:lnL>
                    <a:lnR>
                      <a:noFill/>
                    </a:lnR>
                    <a:lnT>
                      <a:noFill/>
                    </a:lnT>
                    <a:lnB>
                      <a:noFill/>
                    </a:lnB>
                  </a:tcPr>
                </a:tc>
                <a:tc>
                  <a:txBody>
                    <a:bodyPr/>
                    <a:lstStyle/>
                    <a:p>
                      <a:r>
                        <a:rPr lang="hu-HU" sz="1400" b="1"/>
                        <a:t>4.43</a:t>
                      </a:r>
                      <a:endParaRPr lang="hu-HU" sz="1400"/>
                    </a:p>
                  </a:txBody>
                  <a:tcPr marL="15586" marR="15586" marT="15586" marB="15586" anchor="ctr">
                    <a:lnL>
                      <a:noFill/>
                    </a:lnL>
                    <a:lnR>
                      <a:noFill/>
                    </a:lnR>
                    <a:lnT>
                      <a:noFill/>
                    </a:lnT>
                    <a:lnB>
                      <a:noFill/>
                    </a:lnB>
                  </a:tcPr>
                </a:tc>
                <a:tc>
                  <a:txBody>
                    <a:bodyPr/>
                    <a:lstStyle/>
                    <a:p>
                      <a:r>
                        <a:rPr lang="hu-HU" sz="1400" b="1"/>
                        <a:t>4.46</a:t>
                      </a:r>
                      <a:endParaRPr lang="hu-HU" sz="1400"/>
                    </a:p>
                  </a:txBody>
                  <a:tcPr marL="15586" marR="15586" marT="15586" marB="15586" anchor="ctr">
                    <a:lnL>
                      <a:noFill/>
                    </a:lnL>
                    <a:lnR>
                      <a:noFill/>
                    </a:lnR>
                    <a:lnT>
                      <a:noFill/>
                    </a:lnT>
                    <a:lnB>
                      <a:noFill/>
                    </a:lnB>
                  </a:tcPr>
                </a:tc>
                <a:tc>
                  <a:txBody>
                    <a:bodyPr/>
                    <a:lstStyle/>
                    <a:p>
                      <a:r>
                        <a:rPr lang="hu-HU" sz="1400" b="1"/>
                        <a:t>4.50</a:t>
                      </a:r>
                      <a:endParaRPr lang="hu-HU" sz="1400"/>
                    </a:p>
                  </a:txBody>
                  <a:tcPr marL="15586" marR="15586" marT="15586" marB="15586" anchor="ctr">
                    <a:lnL>
                      <a:noFill/>
                    </a:lnL>
                    <a:lnR>
                      <a:noFill/>
                    </a:lnR>
                    <a:lnT>
                      <a:noFill/>
                    </a:lnT>
                    <a:lnB>
                      <a:noFill/>
                    </a:lnB>
                  </a:tcPr>
                </a:tc>
                <a:tc>
                  <a:txBody>
                    <a:bodyPr/>
                    <a:lstStyle/>
                    <a:p>
                      <a:r>
                        <a:rPr lang="hu-HU" sz="1400" b="1" dirty="0"/>
                        <a:t>4.54</a:t>
                      </a:r>
                      <a:endParaRPr lang="hu-HU" sz="1400" dirty="0"/>
                    </a:p>
                  </a:txBody>
                  <a:tcPr marL="15586" marR="15586" marT="15586" marB="15586" anchor="ctr">
                    <a:lnL>
                      <a:noFill/>
                    </a:lnL>
                    <a:lnR>
                      <a:noFill/>
                    </a:lnR>
                    <a:lnT>
                      <a:noFill/>
                    </a:lnT>
                    <a:lnB>
                      <a:noFill/>
                    </a:lnB>
                  </a:tcPr>
                </a:tc>
              </a:tr>
            </a:tbl>
          </a:graphicData>
        </a:graphic>
      </p:graphicFrame>
      <p:sp>
        <p:nvSpPr>
          <p:cNvPr id="5" name="Szövegdoboz 4"/>
          <p:cNvSpPr txBox="1"/>
          <p:nvPr/>
        </p:nvSpPr>
        <p:spPr>
          <a:xfrm>
            <a:off x="1619672" y="6021288"/>
            <a:ext cx="3744416" cy="307777"/>
          </a:xfrm>
          <a:prstGeom prst="rect">
            <a:avLst/>
          </a:prstGeom>
          <a:noFill/>
        </p:spPr>
        <p:txBody>
          <a:bodyPr wrap="square" rtlCol="0">
            <a:spAutoFit/>
          </a:bodyPr>
          <a:lstStyle/>
          <a:p>
            <a:r>
              <a:rPr lang="hu-HU" sz="1400" dirty="0" smtClean="0"/>
              <a:t>Forrás: </a:t>
            </a:r>
            <a:r>
              <a:rPr lang="hu-HU" sz="1400" dirty="0" err="1" smtClean="0"/>
              <a:t>Freedom</a:t>
            </a:r>
            <a:r>
              <a:rPr lang="hu-HU" sz="1400" dirty="0" smtClean="0"/>
              <a:t> House</a:t>
            </a:r>
            <a:endParaRPr lang="hu-HU" sz="1400" dirty="0"/>
          </a:p>
        </p:txBody>
      </p:sp>
      <p:pic>
        <p:nvPicPr>
          <p:cNvPr id="6" name="Picture 4" descr="Képtalálat a következ&amp;odblac;re: „bosznia hercegovina zászló”"/>
          <p:cNvPicPr>
            <a:picLocks noChangeAspect="1" noChangeArrowheads="1"/>
          </p:cNvPicPr>
          <p:nvPr/>
        </p:nvPicPr>
        <p:blipFill>
          <a:blip r:embed="rId2" cstate="print"/>
          <a:srcRect/>
          <a:stretch>
            <a:fillRect/>
          </a:stretch>
        </p:blipFill>
        <p:spPr bwMode="auto">
          <a:xfrm>
            <a:off x="6318448" y="0"/>
            <a:ext cx="2825552" cy="14127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791072" y="26960"/>
          <a:ext cx="8312124" cy="5684136"/>
        </p:xfrm>
        <a:graphic>
          <a:graphicData uri="http://schemas.openxmlformats.org/drawingml/2006/table">
            <a:tbl>
              <a:tblPr/>
              <a:tblGrid>
                <a:gridCol w="3287231"/>
                <a:gridCol w="1001432"/>
                <a:gridCol w="1012357"/>
                <a:gridCol w="1012357"/>
                <a:gridCol w="1001432"/>
                <a:gridCol w="997315"/>
              </a:tblGrid>
              <a:tr h="185234">
                <a:tc>
                  <a:txBody>
                    <a:bodyPr/>
                    <a:lstStyle/>
                    <a:p>
                      <a:pPr algn="ctr">
                        <a:lnSpc>
                          <a:spcPct val="115000"/>
                        </a:lnSpc>
                        <a:spcAft>
                          <a:spcPts val="0"/>
                        </a:spcAft>
                      </a:pPr>
                      <a:r>
                        <a:rPr lang="hu-HU" sz="1200" b="1" dirty="0">
                          <a:latin typeface="Times New Roman" pitchFamily="18" charset="0"/>
                          <a:ea typeface="Calibri"/>
                          <a:cs typeface="Times New Roman" pitchFamily="18" charset="0"/>
                        </a:rPr>
                        <a:t>Politikai transzformáció</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2008</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2012</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2014</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2016</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1. 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05">
                <a:tc>
                  <a:txBody>
                    <a:bodyPr/>
                    <a:lstStyle/>
                    <a:p>
                      <a:pPr algn="l">
                        <a:lnSpc>
                          <a:spcPct val="115000"/>
                        </a:lnSpc>
                        <a:spcAft>
                          <a:spcPts val="0"/>
                        </a:spcAft>
                      </a:pPr>
                      <a:r>
                        <a:rPr lang="hu-HU" sz="1200" dirty="0">
                          <a:latin typeface="Times New Roman" pitchFamily="18" charset="0"/>
                          <a:ea typeface="Calibri"/>
                          <a:cs typeface="Times New Roman" pitchFamily="18" charset="0"/>
                        </a:rPr>
                        <a:t>     Erő alkalmazásának monopóliuma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identitás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4</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3</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3</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4</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algn="l">
                        <a:lnSpc>
                          <a:spcPct val="115000"/>
                        </a:lnSpc>
                        <a:spcAft>
                          <a:spcPts val="0"/>
                        </a:spcAft>
                      </a:pPr>
                      <a:r>
                        <a:rPr lang="hu-HU" sz="1200" dirty="0">
                          <a:latin typeface="Times New Roman" pitchFamily="18" charset="0"/>
                          <a:ea typeface="Calibri"/>
                          <a:cs typeface="Times New Roman" pitchFamily="18" charset="0"/>
                        </a:rPr>
                        <a:t>     Vallási dogmák befolyása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2">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adminisztráció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8</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2. Politikai </a:t>
                      </a:r>
                      <a:r>
                        <a:rPr lang="hu-HU" sz="1200" b="1" dirty="0">
                          <a:latin typeface="Times New Roman" pitchFamily="18" charset="0"/>
                          <a:ea typeface="Calibri"/>
                          <a:cs typeface="Times New Roman" pitchFamily="18" charset="0"/>
                        </a:rPr>
                        <a:t>részvétel</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758">
                <a:tc>
                  <a:txBody>
                    <a:bodyPr/>
                    <a:lstStyle/>
                    <a:p>
                      <a:pPr algn="l">
                        <a:lnSpc>
                          <a:spcPct val="115000"/>
                        </a:lnSpc>
                        <a:spcAft>
                          <a:spcPts val="0"/>
                        </a:spcAft>
                      </a:pPr>
                      <a:r>
                        <a:rPr lang="hu-HU" sz="1200" dirty="0">
                          <a:latin typeface="Times New Roman" pitchFamily="18" charset="0"/>
                          <a:ea typeface="Calibri"/>
                          <a:cs typeface="Times New Roman" pitchFamily="18" charset="0"/>
                        </a:rPr>
                        <a:t>     Szabad és tisztességes választások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7">
                <a:tc>
                  <a:txBody>
                    <a:bodyPr/>
                    <a:lstStyle/>
                    <a:p>
                      <a:pPr algn="l">
                        <a:lnSpc>
                          <a:spcPct val="115000"/>
                        </a:lnSpc>
                        <a:spcAft>
                          <a:spcPts val="0"/>
                        </a:spcAft>
                      </a:pPr>
                      <a:r>
                        <a:rPr lang="hu-HU" sz="1200" dirty="0">
                          <a:latin typeface="Times New Roman" pitchFamily="18" charset="0"/>
                          <a:ea typeface="Calibri"/>
                          <a:cs typeface="Times New Roman" pitchFamily="18" charset="0"/>
                        </a:rPr>
                        <a:t>      Kormány hatékony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6">
                <a:tc>
                  <a:txBody>
                    <a:bodyPr/>
                    <a:lstStyle/>
                    <a:p>
                      <a:pPr algn="l">
                        <a:lnSpc>
                          <a:spcPct val="115000"/>
                        </a:lnSpc>
                        <a:spcAft>
                          <a:spcPts val="0"/>
                        </a:spcAft>
                      </a:pPr>
                      <a:r>
                        <a:rPr lang="hu-HU" sz="1200" dirty="0">
                          <a:latin typeface="Times New Roman" pitchFamily="18" charset="0"/>
                          <a:ea typeface="Calibri"/>
                          <a:cs typeface="Times New Roman" pitchFamily="18" charset="0"/>
                        </a:rPr>
                        <a:t>     Gyülekezési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33">
                <a:tc>
                  <a:txBody>
                    <a:bodyPr/>
                    <a:lstStyle/>
                    <a:p>
                      <a:pPr algn="l">
                        <a:lnSpc>
                          <a:spcPct val="115000"/>
                        </a:lnSpc>
                        <a:spcAft>
                          <a:spcPts val="0"/>
                        </a:spcAft>
                      </a:pPr>
                      <a:r>
                        <a:rPr lang="hu-HU" sz="1200" dirty="0">
                          <a:latin typeface="Times New Roman" pitchFamily="18" charset="0"/>
                          <a:ea typeface="Calibri"/>
                          <a:cs typeface="Times New Roman" pitchFamily="18" charset="0"/>
                        </a:rPr>
                        <a:t>     Szólásszabadság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3. Jogállamiság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11">
                <a:tc>
                  <a:txBody>
                    <a:bodyPr/>
                    <a:lstStyle/>
                    <a:p>
                      <a:pPr algn="l">
                        <a:lnSpc>
                          <a:spcPct val="115000"/>
                        </a:lnSpc>
                        <a:spcAft>
                          <a:spcPts val="0"/>
                        </a:spcAft>
                      </a:pPr>
                      <a:r>
                        <a:rPr lang="hu-HU" sz="1200" dirty="0">
                          <a:latin typeface="Times New Roman" pitchFamily="18" charset="0"/>
                          <a:ea typeface="Calibri"/>
                          <a:cs typeface="Times New Roman" pitchFamily="18" charset="0"/>
                        </a:rPr>
                        <a:t>     Hatalmi ágak elválasztása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08">
                <a:tc>
                  <a:txBody>
                    <a:bodyPr/>
                    <a:lstStyle/>
                    <a:p>
                      <a:pPr algn="l">
                        <a:lnSpc>
                          <a:spcPct val="115000"/>
                        </a:lnSpc>
                        <a:spcAft>
                          <a:spcPts val="0"/>
                        </a:spcAft>
                      </a:pPr>
                      <a:r>
                        <a:rPr lang="hu-HU" sz="1200" dirty="0">
                          <a:latin typeface="Times New Roman" pitchFamily="18" charset="0"/>
                          <a:ea typeface="Calibri"/>
                          <a:cs typeface="Times New Roman" pitchFamily="18" charset="0"/>
                        </a:rPr>
                        <a:t>     Független igazságszolgáltatás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5</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05">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Büntetőeljárások hivatali visszaélés esetén</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l">
                        <a:lnSpc>
                          <a:spcPct val="115000"/>
                        </a:lnSpc>
                        <a:spcAft>
                          <a:spcPts val="0"/>
                        </a:spcAft>
                      </a:pPr>
                      <a:r>
                        <a:rPr lang="hu-HU" sz="1200" dirty="0">
                          <a:latin typeface="Times New Roman" pitchFamily="18" charset="0"/>
                          <a:ea typeface="Calibri"/>
                          <a:cs typeface="Times New Roman" pitchFamily="18" charset="0"/>
                        </a:rPr>
                        <a:t>     Polgári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4. Demokratikus </a:t>
                      </a:r>
                      <a:r>
                        <a:rPr lang="hu-HU" sz="1200" b="1" dirty="0">
                          <a:latin typeface="Times New Roman" pitchFamily="18" charset="0"/>
                          <a:ea typeface="Calibri"/>
                          <a:cs typeface="Times New Roman" pitchFamily="18" charset="0"/>
                        </a:rPr>
                        <a:t>intézmények stabilitása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5</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iránti elkötelezettség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5</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5. Politikai </a:t>
                      </a:r>
                      <a:r>
                        <a:rPr lang="hu-HU" sz="1200" b="1" dirty="0">
                          <a:latin typeface="Times New Roman" pitchFamily="18" charset="0"/>
                          <a:ea typeface="Calibri"/>
                          <a:cs typeface="Times New Roman" pitchFamily="18" charset="0"/>
                        </a:rPr>
                        <a:t>és társadalmi integráció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7">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Pártrendszer</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6</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Érdekcsoportok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6</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Demokrácia elfogadottsága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Szociális tőke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6</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l">
                        <a:lnSpc>
                          <a:spcPct val="115000"/>
                        </a:lnSpc>
                        <a:spcAft>
                          <a:spcPts val="0"/>
                        </a:spcAft>
                      </a:pPr>
                      <a:r>
                        <a:rPr lang="hu-HU" sz="1200" b="1" dirty="0">
                          <a:latin typeface="Times New Roman" pitchFamily="18" charset="0"/>
                          <a:ea typeface="Calibri"/>
                          <a:cs typeface="Times New Roman" pitchFamily="18" charset="0"/>
                        </a:rPr>
                        <a:t>Demokrácia  Státusz:</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6,7 (48/129)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6,5 (47/129)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dem</a:t>
                      </a:r>
                      <a:r>
                        <a:rPr lang="hu-HU" sz="1200" b="1" dirty="0">
                          <a:solidFill>
                            <a:schemeClr val="tx1"/>
                          </a:solidFill>
                          <a:latin typeface="Times New Roman" pitchFamily="18" charset="0"/>
                          <a:ea typeface="Calibri"/>
                          <a:cs typeface="Times New Roman" pitchFamily="18" charset="0"/>
                        </a:rPr>
                        <a:t>.</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6,4 (49/129)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dem</a:t>
                      </a:r>
                      <a:r>
                        <a:rPr lang="hu-HU" sz="1200" b="1" dirty="0">
                          <a:solidFill>
                            <a:srgbClr val="00B050"/>
                          </a:solidFill>
                          <a:latin typeface="Times New Roman" pitchFamily="18" charset="0"/>
                          <a:ea typeface="Calibri"/>
                          <a:cs typeface="Times New Roman" pitchFamily="18" charset="0"/>
                        </a:rPr>
                        <a:t>.</a:t>
                      </a:r>
                      <a:endParaRPr lang="hu-HU" sz="1200"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6,4 (56/129)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6,3 (54/129)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323528" y="0"/>
            <a:ext cx="485518" cy="5808513"/>
          </a:xfrm>
          <a:prstGeom prst="rect">
            <a:avLst/>
          </a:prstGeom>
          <a:noFill/>
        </p:spPr>
        <p:txBody>
          <a:bodyPr vert="wordArtVert" wrap="none" rtlCol="0">
            <a:spAutoFit/>
          </a:bodyPr>
          <a:lstStyle/>
          <a:p>
            <a:r>
              <a:rPr lang="hu-HU" b="1" dirty="0" smtClean="0"/>
              <a:t>Bosznia-Hercegovina</a:t>
            </a:r>
            <a:endParaRPr lang="hu-HU" b="1" dirty="0"/>
          </a:p>
        </p:txBody>
      </p:sp>
      <p:sp>
        <p:nvSpPr>
          <p:cNvPr id="5122" name="AutoShape 2" descr="Képtalálat a következ&amp;odblac;re: „bosznia hercegovina zászló”"/>
          <p:cNvSpPr>
            <a:spLocks noChangeAspect="1" noChangeArrowheads="1"/>
          </p:cNvSpPr>
          <p:nvPr/>
        </p:nvSpPr>
        <p:spPr bwMode="auto">
          <a:xfrm>
            <a:off x="155575" y="-571500"/>
            <a:ext cx="2381250" cy="1190625"/>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5124" name="Picture 4" descr="Képtalálat a következ&amp;odblac;re: „bosznia hercegovina zászló”"/>
          <p:cNvPicPr>
            <a:picLocks noChangeAspect="1" noChangeArrowheads="1"/>
          </p:cNvPicPr>
          <p:nvPr/>
        </p:nvPicPr>
        <p:blipFill>
          <a:blip r:embed="rId2" cstate="print"/>
          <a:srcRect/>
          <a:stretch>
            <a:fillRect/>
          </a:stretch>
        </p:blipFill>
        <p:spPr bwMode="auto">
          <a:xfrm>
            <a:off x="6948264" y="5760132"/>
            <a:ext cx="2195736" cy="1097868"/>
          </a:xfrm>
          <a:prstGeom prst="rect">
            <a:avLst/>
          </a:prstGeom>
          <a:noFill/>
        </p:spPr>
      </p:pic>
      <p:sp>
        <p:nvSpPr>
          <p:cNvPr id="6" name="Szövegdoboz 5"/>
          <p:cNvSpPr txBox="1"/>
          <p:nvPr/>
        </p:nvSpPr>
        <p:spPr>
          <a:xfrm>
            <a:off x="827584" y="5733256"/>
            <a:ext cx="3816424" cy="307777"/>
          </a:xfrm>
          <a:prstGeom prst="rect">
            <a:avLst/>
          </a:prstGeom>
          <a:noFill/>
        </p:spPr>
        <p:txBody>
          <a:bodyPr wrap="square" rtlCol="0">
            <a:spAutoFit/>
          </a:bodyPr>
          <a:lstStyle/>
          <a:p>
            <a:r>
              <a:rPr lang="hu-HU" sz="1400" dirty="0" smtClean="0"/>
              <a:t>Forrás: </a:t>
            </a:r>
            <a:r>
              <a:rPr lang="hu-HU" sz="1400" dirty="0" err="1" smtClean="0"/>
              <a:t>Bertelsmann</a:t>
            </a:r>
            <a:r>
              <a:rPr lang="hu-HU" sz="1400" dirty="0" smtClean="0"/>
              <a:t> </a:t>
            </a:r>
            <a:r>
              <a:rPr lang="hu-HU" sz="1400" dirty="0" err="1" smtClean="0"/>
              <a:t>Stiftung</a:t>
            </a:r>
            <a:endParaRPr lang="hu-HU"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sz="3200" dirty="0" smtClean="0"/>
              <a:t>Koszovó</a:t>
            </a:r>
            <a:br>
              <a:rPr lang="hu-HU" sz="3200" dirty="0" smtClean="0"/>
            </a:br>
            <a:r>
              <a:rPr lang="hu-HU" sz="3200" dirty="0" err="1" smtClean="0"/>
              <a:t>Nations</a:t>
            </a:r>
            <a:r>
              <a:rPr lang="hu-HU" sz="3200" dirty="0" smtClean="0"/>
              <a:t> </a:t>
            </a:r>
            <a:r>
              <a:rPr lang="hu-HU" sz="3200" dirty="0" err="1" smtClean="0"/>
              <a:t>in</a:t>
            </a:r>
            <a:r>
              <a:rPr lang="hu-HU" sz="3200" dirty="0" smtClean="0"/>
              <a:t> </a:t>
            </a:r>
            <a:r>
              <a:rPr lang="hu-HU" sz="3200" dirty="0" err="1" smtClean="0"/>
              <a:t>Transit</a:t>
            </a:r>
            <a:r>
              <a:rPr lang="hu-HU" sz="3200" dirty="0" smtClean="0"/>
              <a:t>:</a:t>
            </a:r>
            <a:br>
              <a:rPr lang="hu-HU" sz="3200" dirty="0" smtClean="0"/>
            </a:br>
            <a:r>
              <a:rPr lang="hu-HU" sz="3200" dirty="0" smtClean="0"/>
              <a:t>Hibrid rezsim</a:t>
            </a:r>
            <a:endParaRPr lang="hu-HU" sz="3200" dirty="0"/>
          </a:p>
        </p:txBody>
      </p:sp>
      <p:graphicFrame>
        <p:nvGraphicFramePr>
          <p:cNvPr id="4" name="Táblázat 3"/>
          <p:cNvGraphicFramePr>
            <a:graphicFrameLocks noGrp="1"/>
          </p:cNvGraphicFramePr>
          <p:nvPr/>
        </p:nvGraphicFramePr>
        <p:xfrm>
          <a:off x="827584" y="1628800"/>
          <a:ext cx="7851264" cy="4170088"/>
        </p:xfrm>
        <a:graphic>
          <a:graphicData uri="http://schemas.openxmlformats.org/drawingml/2006/table">
            <a:tbl>
              <a:tblPr/>
              <a:tblGrid>
                <a:gridCol w="3123622"/>
                <a:gridCol w="474085"/>
                <a:gridCol w="474085"/>
                <a:gridCol w="474085"/>
                <a:gridCol w="460877"/>
                <a:gridCol w="474085"/>
                <a:gridCol w="474085"/>
                <a:gridCol w="474085"/>
                <a:gridCol w="474085"/>
                <a:gridCol w="474085"/>
                <a:gridCol w="474085"/>
              </a:tblGrid>
              <a:tr h="159425">
                <a:tc>
                  <a:txBody>
                    <a:bodyPr/>
                    <a:lstStyle/>
                    <a:p>
                      <a:endParaRPr lang="hu-HU" sz="1400" dirty="0"/>
                    </a:p>
                  </a:txBody>
                  <a:tcPr marL="15586" marR="15586" marT="15586" marB="15586" anchor="ctr">
                    <a:lnL>
                      <a:noFill/>
                    </a:lnL>
                    <a:lnR>
                      <a:noFill/>
                    </a:lnR>
                    <a:lnT>
                      <a:noFill/>
                    </a:lnT>
                    <a:lnB>
                      <a:noFill/>
                    </a:lnB>
                  </a:tcPr>
                </a:tc>
                <a:tc>
                  <a:txBody>
                    <a:bodyPr/>
                    <a:lstStyle/>
                    <a:p>
                      <a:r>
                        <a:rPr lang="hu-HU" sz="1400"/>
                        <a:t>2008</a:t>
                      </a:r>
                    </a:p>
                  </a:txBody>
                  <a:tcPr marL="15586" marR="15586" marT="15586" marB="15586" anchor="ctr">
                    <a:lnL>
                      <a:noFill/>
                    </a:lnL>
                    <a:lnR>
                      <a:noFill/>
                    </a:lnR>
                    <a:lnT>
                      <a:noFill/>
                    </a:lnT>
                    <a:lnB>
                      <a:noFill/>
                    </a:lnB>
                  </a:tcPr>
                </a:tc>
                <a:tc>
                  <a:txBody>
                    <a:bodyPr/>
                    <a:lstStyle/>
                    <a:p>
                      <a:r>
                        <a:rPr lang="hu-HU" sz="1400"/>
                        <a:t>2009</a:t>
                      </a:r>
                    </a:p>
                  </a:txBody>
                  <a:tcPr marL="15586" marR="15586" marT="15586" marB="15586" anchor="ctr">
                    <a:lnL>
                      <a:noFill/>
                    </a:lnL>
                    <a:lnR>
                      <a:noFill/>
                    </a:lnR>
                    <a:lnT>
                      <a:noFill/>
                    </a:lnT>
                    <a:lnB>
                      <a:noFill/>
                    </a:lnB>
                  </a:tcPr>
                </a:tc>
                <a:tc>
                  <a:txBody>
                    <a:bodyPr/>
                    <a:lstStyle/>
                    <a:p>
                      <a:r>
                        <a:rPr lang="hu-HU" sz="1400"/>
                        <a:t>2010</a:t>
                      </a:r>
                    </a:p>
                  </a:txBody>
                  <a:tcPr marL="15586" marR="15586" marT="15586" marB="15586" anchor="ctr">
                    <a:lnL>
                      <a:noFill/>
                    </a:lnL>
                    <a:lnR>
                      <a:noFill/>
                    </a:lnR>
                    <a:lnT>
                      <a:noFill/>
                    </a:lnT>
                    <a:lnB>
                      <a:noFill/>
                    </a:lnB>
                  </a:tcPr>
                </a:tc>
                <a:tc>
                  <a:txBody>
                    <a:bodyPr/>
                    <a:lstStyle/>
                    <a:p>
                      <a:r>
                        <a:rPr lang="hu-HU" sz="1400"/>
                        <a:t>2011</a:t>
                      </a:r>
                    </a:p>
                  </a:txBody>
                  <a:tcPr marL="15586" marR="15586" marT="15586" marB="15586" anchor="ctr">
                    <a:lnL>
                      <a:noFill/>
                    </a:lnL>
                    <a:lnR>
                      <a:noFill/>
                    </a:lnR>
                    <a:lnT>
                      <a:noFill/>
                    </a:lnT>
                    <a:lnB>
                      <a:noFill/>
                    </a:lnB>
                  </a:tcPr>
                </a:tc>
                <a:tc>
                  <a:txBody>
                    <a:bodyPr/>
                    <a:lstStyle/>
                    <a:p>
                      <a:r>
                        <a:rPr lang="hu-HU" sz="1400"/>
                        <a:t>2012</a:t>
                      </a:r>
                    </a:p>
                  </a:txBody>
                  <a:tcPr marL="15586" marR="15586" marT="15586" marB="15586" anchor="ctr">
                    <a:lnL>
                      <a:noFill/>
                    </a:lnL>
                    <a:lnR>
                      <a:noFill/>
                    </a:lnR>
                    <a:lnT>
                      <a:noFill/>
                    </a:lnT>
                    <a:lnB>
                      <a:noFill/>
                    </a:lnB>
                  </a:tcPr>
                </a:tc>
                <a:tc>
                  <a:txBody>
                    <a:bodyPr/>
                    <a:lstStyle/>
                    <a:p>
                      <a:r>
                        <a:rPr lang="hu-HU" sz="1400" dirty="0"/>
                        <a:t>2013</a:t>
                      </a:r>
                    </a:p>
                  </a:txBody>
                  <a:tcPr marL="15586" marR="15586" marT="15586" marB="15586" anchor="ctr">
                    <a:lnL>
                      <a:noFill/>
                    </a:lnL>
                    <a:lnR>
                      <a:noFill/>
                    </a:lnR>
                    <a:lnT>
                      <a:noFill/>
                    </a:lnT>
                    <a:lnB>
                      <a:noFill/>
                    </a:lnB>
                  </a:tcPr>
                </a:tc>
                <a:tc>
                  <a:txBody>
                    <a:bodyPr/>
                    <a:lstStyle/>
                    <a:p>
                      <a:r>
                        <a:rPr lang="hu-HU" sz="1400"/>
                        <a:t>2014</a:t>
                      </a:r>
                    </a:p>
                  </a:txBody>
                  <a:tcPr marL="15586" marR="15586" marT="15586" marB="15586" anchor="ctr">
                    <a:lnL>
                      <a:noFill/>
                    </a:lnL>
                    <a:lnR>
                      <a:noFill/>
                    </a:lnR>
                    <a:lnT>
                      <a:noFill/>
                    </a:lnT>
                    <a:lnB>
                      <a:noFill/>
                    </a:lnB>
                  </a:tcPr>
                </a:tc>
                <a:tc>
                  <a:txBody>
                    <a:bodyPr/>
                    <a:lstStyle/>
                    <a:p>
                      <a:r>
                        <a:rPr lang="hu-HU" sz="1400"/>
                        <a:t>2015</a:t>
                      </a:r>
                    </a:p>
                  </a:txBody>
                  <a:tcPr marL="15586" marR="15586" marT="15586" marB="15586" anchor="ctr">
                    <a:lnL>
                      <a:noFill/>
                    </a:lnL>
                    <a:lnR>
                      <a:noFill/>
                    </a:lnR>
                    <a:lnT>
                      <a:noFill/>
                    </a:lnT>
                    <a:lnB>
                      <a:noFill/>
                    </a:lnB>
                  </a:tcPr>
                </a:tc>
                <a:tc>
                  <a:txBody>
                    <a:bodyPr/>
                    <a:lstStyle/>
                    <a:p>
                      <a:r>
                        <a:rPr lang="hu-HU" sz="1400" b="1"/>
                        <a:t>2016</a:t>
                      </a:r>
                      <a:endParaRPr lang="hu-HU" sz="1400"/>
                    </a:p>
                  </a:txBody>
                  <a:tcPr marL="15586" marR="15586" marT="15586" marB="15586" anchor="ctr">
                    <a:lnL>
                      <a:noFill/>
                    </a:lnL>
                    <a:lnR>
                      <a:noFill/>
                    </a:lnR>
                    <a:lnT>
                      <a:noFill/>
                    </a:lnT>
                    <a:lnB>
                      <a:noFill/>
                    </a:lnB>
                  </a:tcPr>
                </a:tc>
                <a:tc>
                  <a:txBody>
                    <a:bodyPr/>
                    <a:lstStyle/>
                    <a:p>
                      <a:r>
                        <a:rPr lang="hu-HU" sz="1400" b="1"/>
                        <a:t>2017</a:t>
                      </a:r>
                      <a:endParaRPr lang="hu-HU" sz="1400"/>
                    </a:p>
                  </a:txBody>
                  <a:tcPr marL="15586" marR="15586" marT="15586" marB="15586" anchor="ctr">
                    <a:lnL>
                      <a:noFill/>
                    </a:lnL>
                    <a:lnR>
                      <a:noFill/>
                    </a:lnR>
                    <a:lnT>
                      <a:noFill/>
                    </a:lnT>
                    <a:lnB>
                      <a:noFill/>
                    </a:lnB>
                  </a:tcPr>
                </a:tc>
              </a:tr>
              <a:tr h="736561">
                <a:tc>
                  <a:txBody>
                    <a:bodyPr/>
                    <a:lstStyle/>
                    <a:p>
                      <a:r>
                        <a:rPr lang="hu-HU" sz="1400"/>
                        <a:t>National Democratic Governance</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dirty="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b="1"/>
                        <a:t>5.50</a:t>
                      </a:r>
                      <a:endParaRPr lang="hu-HU" sz="1400"/>
                    </a:p>
                  </a:txBody>
                  <a:tcPr marL="15586" marR="15586" marT="15586" marB="15586" anchor="ctr">
                    <a:lnL>
                      <a:noFill/>
                    </a:lnL>
                    <a:lnR>
                      <a:noFill/>
                    </a:lnR>
                    <a:lnT>
                      <a:noFill/>
                    </a:lnT>
                    <a:lnB>
                      <a:noFill/>
                    </a:lnB>
                  </a:tcPr>
                </a:tc>
              </a:tr>
              <a:tr h="415930">
                <a:tc>
                  <a:txBody>
                    <a:bodyPr/>
                    <a:lstStyle/>
                    <a:p>
                      <a:r>
                        <a:rPr lang="hu-HU" sz="1400"/>
                        <a:t>Electoral Process</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4.25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dirty="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b="1"/>
                        <a:t>4.75</a:t>
                      </a:r>
                      <a:endParaRPr lang="hu-HU" sz="1400"/>
                    </a:p>
                  </a:txBody>
                  <a:tcPr marL="15586" marR="15586" marT="15586" marB="15586" anchor="ctr">
                    <a:lnL>
                      <a:noFill/>
                    </a:lnL>
                    <a:lnR>
                      <a:noFill/>
                    </a:lnR>
                    <a:lnT>
                      <a:noFill/>
                    </a:lnT>
                    <a:lnB>
                      <a:noFill/>
                    </a:lnB>
                  </a:tcPr>
                </a:tc>
              </a:tr>
              <a:tr h="287677">
                <a:tc>
                  <a:txBody>
                    <a:bodyPr/>
                    <a:lstStyle/>
                    <a:p>
                      <a:r>
                        <a:rPr lang="hu-HU" sz="1400"/>
                        <a:t>Civil Society</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4.00</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a:t>3.75</a:t>
                      </a:r>
                    </a:p>
                  </a:txBody>
                  <a:tcPr marL="15586" marR="15586" marT="15586" marB="15586" anchor="ctr">
                    <a:lnL>
                      <a:noFill/>
                    </a:lnL>
                    <a:lnR>
                      <a:noFill/>
                    </a:lnR>
                    <a:lnT>
                      <a:noFill/>
                    </a:lnT>
                    <a:lnB>
                      <a:noFill/>
                    </a:lnB>
                  </a:tcPr>
                </a:tc>
                <a:tc>
                  <a:txBody>
                    <a:bodyPr/>
                    <a:lstStyle/>
                    <a:p>
                      <a:r>
                        <a:rPr lang="hu-HU" sz="1400" b="1"/>
                        <a:t>3.75</a:t>
                      </a:r>
                      <a:endParaRPr lang="hu-HU" sz="1400"/>
                    </a:p>
                  </a:txBody>
                  <a:tcPr marL="15586" marR="15586" marT="15586" marB="15586" anchor="ctr">
                    <a:lnL>
                      <a:noFill/>
                    </a:lnL>
                    <a:lnR>
                      <a:noFill/>
                    </a:lnR>
                    <a:lnT>
                      <a:noFill/>
                    </a:lnT>
                    <a:lnB>
                      <a:noFill/>
                    </a:lnB>
                  </a:tcPr>
                </a:tc>
              </a:tr>
              <a:tr h="415930">
                <a:tc>
                  <a:txBody>
                    <a:bodyPr/>
                    <a:lstStyle/>
                    <a:p>
                      <a:r>
                        <a:rPr lang="hu-HU" sz="1400"/>
                        <a:t>Independent Media</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dirty="0"/>
                        <a:t>5.50</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dirty="0"/>
                        <a:t>5.25</a:t>
                      </a:r>
                    </a:p>
                  </a:txBody>
                  <a:tcPr marL="15586" marR="15586" marT="15586" marB="15586" anchor="ctr">
                    <a:lnL>
                      <a:noFill/>
                    </a:lnL>
                    <a:lnR>
                      <a:noFill/>
                    </a:lnR>
                    <a:lnT>
                      <a:noFill/>
                    </a:lnT>
                    <a:lnB>
                      <a:noFill/>
                    </a:lnB>
                  </a:tcPr>
                </a:tc>
                <a:tc>
                  <a:txBody>
                    <a:bodyPr/>
                    <a:lstStyle/>
                    <a:p>
                      <a:r>
                        <a:rPr lang="hu-HU" sz="1400" b="1"/>
                        <a:t>5.00</a:t>
                      </a:r>
                      <a:endParaRPr lang="hu-HU" sz="1400"/>
                    </a:p>
                  </a:txBody>
                  <a:tcPr marL="15586" marR="15586" marT="15586" marB="15586" anchor="ctr">
                    <a:lnL>
                      <a:noFill/>
                    </a:lnL>
                    <a:lnR>
                      <a:noFill/>
                    </a:lnR>
                    <a:lnT>
                      <a:noFill/>
                    </a:lnT>
                    <a:lnB>
                      <a:noFill/>
                    </a:lnB>
                  </a:tcPr>
                </a:tc>
              </a:tr>
              <a:tr h="672435">
                <a:tc>
                  <a:txBody>
                    <a:bodyPr/>
                    <a:lstStyle/>
                    <a:p>
                      <a:r>
                        <a:rPr lang="hu-HU" sz="1400"/>
                        <a:t>Local Democratic Governance</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5.25</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5.00</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4.75</a:t>
                      </a:r>
                    </a:p>
                  </a:txBody>
                  <a:tcPr marL="15586" marR="15586" marT="15586" marB="15586" anchor="ctr">
                    <a:lnL>
                      <a:noFill/>
                    </a:lnL>
                    <a:lnR>
                      <a:noFill/>
                    </a:lnR>
                    <a:lnT>
                      <a:noFill/>
                    </a:lnT>
                    <a:lnB>
                      <a:noFill/>
                    </a:lnB>
                  </a:tcPr>
                </a:tc>
                <a:tc>
                  <a:txBody>
                    <a:bodyPr/>
                    <a:lstStyle/>
                    <a:p>
                      <a:r>
                        <a:rPr lang="hu-HU" sz="1400"/>
                        <a:t>4.50</a:t>
                      </a:r>
                    </a:p>
                  </a:txBody>
                  <a:tcPr marL="15586" marR="15586" marT="15586" marB="15586" anchor="ctr">
                    <a:lnL>
                      <a:noFill/>
                    </a:lnL>
                    <a:lnR>
                      <a:noFill/>
                    </a:lnR>
                    <a:lnT>
                      <a:noFill/>
                    </a:lnT>
                    <a:lnB>
                      <a:noFill/>
                    </a:lnB>
                  </a:tcPr>
                </a:tc>
                <a:tc>
                  <a:txBody>
                    <a:bodyPr/>
                    <a:lstStyle/>
                    <a:p>
                      <a:r>
                        <a:rPr lang="hu-HU" sz="1400" b="1"/>
                        <a:t>4.50</a:t>
                      </a:r>
                      <a:endParaRPr lang="hu-HU" sz="1400"/>
                    </a:p>
                  </a:txBody>
                  <a:tcPr marL="15586" marR="15586" marT="15586" marB="15586" anchor="ctr">
                    <a:lnL>
                      <a:noFill/>
                    </a:lnL>
                    <a:lnR>
                      <a:noFill/>
                    </a:lnR>
                    <a:lnT>
                      <a:noFill/>
                    </a:lnT>
                    <a:lnB>
                      <a:noFill/>
                    </a:lnB>
                  </a:tcPr>
                </a:tc>
              </a:tr>
              <a:tr h="736561">
                <a:tc>
                  <a:txBody>
                    <a:bodyPr/>
                    <a:lstStyle/>
                    <a:p>
                      <a:r>
                        <a:rPr lang="hu-HU" sz="1400"/>
                        <a:t>Judicial Framework and Independence</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5.50</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b="1" dirty="0"/>
                        <a:t>5.50</a:t>
                      </a:r>
                      <a:endParaRPr lang="hu-HU" sz="1400" dirty="0"/>
                    </a:p>
                  </a:txBody>
                  <a:tcPr marL="15586" marR="15586" marT="15586" marB="15586" anchor="ctr">
                    <a:lnL>
                      <a:noFill/>
                    </a:lnL>
                    <a:lnR>
                      <a:noFill/>
                    </a:lnR>
                    <a:lnT>
                      <a:noFill/>
                    </a:lnT>
                    <a:lnB>
                      <a:noFill/>
                    </a:lnB>
                  </a:tcPr>
                </a:tc>
              </a:tr>
              <a:tr h="223551">
                <a:tc>
                  <a:txBody>
                    <a:bodyPr/>
                    <a:lstStyle/>
                    <a:p>
                      <a:r>
                        <a:rPr lang="hu-HU" sz="1400"/>
                        <a:t>Corruption</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5.75</a:t>
                      </a:r>
                    </a:p>
                  </a:txBody>
                  <a:tcPr marL="15586" marR="15586" marT="15586" marB="15586" anchor="ctr">
                    <a:lnL>
                      <a:noFill/>
                    </a:lnL>
                    <a:lnR>
                      <a:noFill/>
                    </a:lnR>
                    <a:lnT>
                      <a:noFill/>
                    </a:lnT>
                    <a:lnB>
                      <a:noFill/>
                    </a:lnB>
                  </a:tcPr>
                </a:tc>
                <a:tc>
                  <a:txBody>
                    <a:bodyPr/>
                    <a:lstStyle/>
                    <a:p>
                      <a:r>
                        <a:rPr lang="hu-HU" sz="1400"/>
                        <a:t>6.00</a:t>
                      </a:r>
                    </a:p>
                  </a:txBody>
                  <a:tcPr marL="15586" marR="15586" marT="15586" marB="15586" anchor="ctr">
                    <a:lnL>
                      <a:noFill/>
                    </a:lnL>
                    <a:lnR>
                      <a:noFill/>
                    </a:lnR>
                    <a:lnT>
                      <a:noFill/>
                    </a:lnT>
                    <a:lnB>
                      <a:noFill/>
                    </a:lnB>
                  </a:tcPr>
                </a:tc>
                <a:tc>
                  <a:txBody>
                    <a:bodyPr/>
                    <a:lstStyle/>
                    <a:p>
                      <a:r>
                        <a:rPr lang="hu-HU" sz="1400"/>
                        <a:t>6.00</a:t>
                      </a:r>
                    </a:p>
                  </a:txBody>
                  <a:tcPr marL="15586" marR="15586" marT="15586" marB="15586" anchor="ctr">
                    <a:lnL>
                      <a:noFill/>
                    </a:lnL>
                    <a:lnR>
                      <a:noFill/>
                    </a:lnR>
                    <a:lnT>
                      <a:noFill/>
                    </a:lnT>
                    <a:lnB>
                      <a:noFill/>
                    </a:lnB>
                  </a:tcPr>
                </a:tc>
                <a:tc>
                  <a:txBody>
                    <a:bodyPr/>
                    <a:lstStyle/>
                    <a:p>
                      <a:r>
                        <a:rPr lang="hu-HU" sz="1400"/>
                        <a:t>6.00</a:t>
                      </a:r>
                    </a:p>
                  </a:txBody>
                  <a:tcPr marL="15586" marR="15586" marT="15586" marB="15586" anchor="ctr">
                    <a:lnL>
                      <a:noFill/>
                    </a:lnL>
                    <a:lnR>
                      <a:noFill/>
                    </a:lnR>
                    <a:lnT>
                      <a:noFill/>
                    </a:lnT>
                    <a:lnB>
                      <a:noFill/>
                    </a:lnB>
                  </a:tcPr>
                </a:tc>
                <a:tc>
                  <a:txBody>
                    <a:bodyPr/>
                    <a:lstStyle/>
                    <a:p>
                      <a:r>
                        <a:rPr lang="hu-HU" sz="1400"/>
                        <a:t>6.00</a:t>
                      </a:r>
                    </a:p>
                  </a:txBody>
                  <a:tcPr marL="15586" marR="15586" marT="15586" marB="15586" anchor="ctr">
                    <a:lnL>
                      <a:noFill/>
                    </a:lnL>
                    <a:lnR>
                      <a:noFill/>
                    </a:lnR>
                    <a:lnT>
                      <a:noFill/>
                    </a:lnT>
                    <a:lnB>
                      <a:noFill/>
                    </a:lnB>
                  </a:tcPr>
                </a:tc>
                <a:tc>
                  <a:txBody>
                    <a:bodyPr/>
                    <a:lstStyle/>
                    <a:p>
                      <a:r>
                        <a:rPr lang="hu-HU" sz="1400" b="1"/>
                        <a:t>5.75</a:t>
                      </a:r>
                      <a:endParaRPr lang="hu-HU" sz="1400"/>
                    </a:p>
                  </a:txBody>
                  <a:tcPr marL="15586" marR="15586" marT="15586" marB="15586" anchor="ctr">
                    <a:lnL>
                      <a:noFill/>
                    </a:lnL>
                    <a:lnR>
                      <a:noFill/>
                    </a:lnR>
                    <a:lnT>
                      <a:noFill/>
                    </a:lnT>
                    <a:lnB>
                      <a:noFill/>
                    </a:lnB>
                  </a:tcPr>
                </a:tc>
              </a:tr>
              <a:tr h="415930">
                <a:tc>
                  <a:txBody>
                    <a:bodyPr/>
                    <a:lstStyle/>
                    <a:p>
                      <a:r>
                        <a:rPr lang="hu-HU" sz="1400" b="1"/>
                        <a:t>Democracy Score</a:t>
                      </a:r>
                      <a:endParaRPr lang="hu-HU" sz="1400"/>
                    </a:p>
                  </a:txBody>
                  <a:tcPr marL="15586" marR="15586" marT="15586" marB="15586" anchor="ctr">
                    <a:lnL>
                      <a:noFill/>
                    </a:lnL>
                    <a:lnR>
                      <a:noFill/>
                    </a:lnR>
                    <a:lnT>
                      <a:noFill/>
                    </a:lnT>
                    <a:lnB>
                      <a:noFill/>
                    </a:lnB>
                  </a:tcPr>
                </a:tc>
                <a:tc>
                  <a:txBody>
                    <a:bodyPr/>
                    <a:lstStyle/>
                    <a:p>
                      <a:r>
                        <a:rPr lang="hu-HU" sz="1400" b="1"/>
                        <a:t>5.21</a:t>
                      </a:r>
                      <a:endParaRPr lang="hu-HU" sz="1400"/>
                    </a:p>
                  </a:txBody>
                  <a:tcPr marL="15586" marR="15586" marT="15586" marB="15586" anchor="ctr">
                    <a:lnL>
                      <a:noFill/>
                    </a:lnL>
                    <a:lnR>
                      <a:noFill/>
                    </a:lnR>
                    <a:lnT>
                      <a:noFill/>
                    </a:lnT>
                    <a:lnB>
                      <a:noFill/>
                    </a:lnB>
                  </a:tcPr>
                </a:tc>
                <a:tc>
                  <a:txBody>
                    <a:bodyPr/>
                    <a:lstStyle/>
                    <a:p>
                      <a:r>
                        <a:rPr lang="hu-HU" sz="1400" b="1"/>
                        <a:t>5.14</a:t>
                      </a:r>
                      <a:endParaRPr lang="hu-HU" sz="1400"/>
                    </a:p>
                  </a:txBody>
                  <a:tcPr marL="15586" marR="15586" marT="15586" marB="15586" anchor="ctr">
                    <a:lnL>
                      <a:noFill/>
                    </a:lnL>
                    <a:lnR>
                      <a:noFill/>
                    </a:lnR>
                    <a:lnT>
                      <a:noFill/>
                    </a:lnT>
                    <a:lnB>
                      <a:noFill/>
                    </a:lnB>
                  </a:tcPr>
                </a:tc>
                <a:tc>
                  <a:txBody>
                    <a:bodyPr/>
                    <a:lstStyle/>
                    <a:p>
                      <a:r>
                        <a:rPr lang="hu-HU" sz="1400" b="1"/>
                        <a:t>5.07</a:t>
                      </a:r>
                      <a:endParaRPr lang="hu-HU" sz="1400"/>
                    </a:p>
                  </a:txBody>
                  <a:tcPr marL="15586" marR="15586" marT="15586" marB="15586" anchor="ctr">
                    <a:lnL>
                      <a:noFill/>
                    </a:lnL>
                    <a:lnR>
                      <a:noFill/>
                    </a:lnR>
                    <a:lnT>
                      <a:noFill/>
                    </a:lnT>
                    <a:lnB>
                      <a:noFill/>
                    </a:lnB>
                  </a:tcPr>
                </a:tc>
                <a:tc>
                  <a:txBody>
                    <a:bodyPr/>
                    <a:lstStyle/>
                    <a:p>
                      <a:r>
                        <a:rPr lang="hu-HU" sz="1400" b="1"/>
                        <a:t>5.18</a:t>
                      </a:r>
                      <a:endParaRPr lang="hu-HU" sz="1400"/>
                    </a:p>
                  </a:txBody>
                  <a:tcPr marL="15586" marR="15586" marT="15586" marB="15586" anchor="ctr">
                    <a:lnL>
                      <a:noFill/>
                    </a:lnL>
                    <a:lnR>
                      <a:noFill/>
                    </a:lnR>
                    <a:lnT>
                      <a:noFill/>
                    </a:lnT>
                    <a:lnB>
                      <a:noFill/>
                    </a:lnB>
                  </a:tcPr>
                </a:tc>
                <a:tc>
                  <a:txBody>
                    <a:bodyPr/>
                    <a:lstStyle/>
                    <a:p>
                      <a:r>
                        <a:rPr lang="hu-HU" sz="1400" b="1"/>
                        <a:t>5.18</a:t>
                      </a:r>
                      <a:endParaRPr lang="hu-HU" sz="1400"/>
                    </a:p>
                  </a:txBody>
                  <a:tcPr marL="15586" marR="15586" marT="15586" marB="15586" anchor="ctr">
                    <a:lnL>
                      <a:noFill/>
                    </a:lnL>
                    <a:lnR>
                      <a:noFill/>
                    </a:lnR>
                    <a:lnT>
                      <a:noFill/>
                    </a:lnT>
                    <a:lnB>
                      <a:noFill/>
                    </a:lnB>
                  </a:tcPr>
                </a:tc>
                <a:tc>
                  <a:txBody>
                    <a:bodyPr/>
                    <a:lstStyle/>
                    <a:p>
                      <a:r>
                        <a:rPr lang="hu-HU" sz="1400" b="1"/>
                        <a:t>5.25</a:t>
                      </a:r>
                      <a:endParaRPr lang="hu-HU" sz="1400"/>
                    </a:p>
                  </a:txBody>
                  <a:tcPr marL="15586" marR="15586" marT="15586" marB="15586" anchor="ctr">
                    <a:lnL>
                      <a:noFill/>
                    </a:lnL>
                    <a:lnR>
                      <a:noFill/>
                    </a:lnR>
                    <a:lnT>
                      <a:noFill/>
                    </a:lnT>
                    <a:lnB>
                      <a:noFill/>
                    </a:lnB>
                  </a:tcPr>
                </a:tc>
                <a:tc>
                  <a:txBody>
                    <a:bodyPr/>
                    <a:lstStyle/>
                    <a:p>
                      <a:r>
                        <a:rPr lang="hu-HU" sz="1400" b="1"/>
                        <a:t>5.14</a:t>
                      </a:r>
                      <a:endParaRPr lang="hu-HU" sz="1400"/>
                    </a:p>
                  </a:txBody>
                  <a:tcPr marL="15586" marR="15586" marT="15586" marB="15586" anchor="ctr">
                    <a:lnL>
                      <a:noFill/>
                    </a:lnL>
                    <a:lnR>
                      <a:noFill/>
                    </a:lnR>
                    <a:lnT>
                      <a:noFill/>
                    </a:lnT>
                    <a:lnB>
                      <a:noFill/>
                    </a:lnB>
                  </a:tcPr>
                </a:tc>
                <a:tc>
                  <a:txBody>
                    <a:bodyPr/>
                    <a:lstStyle/>
                    <a:p>
                      <a:r>
                        <a:rPr lang="hu-HU" sz="1400" b="1"/>
                        <a:t>5.14</a:t>
                      </a:r>
                      <a:endParaRPr lang="hu-HU" sz="1400"/>
                    </a:p>
                  </a:txBody>
                  <a:tcPr marL="15586" marR="15586" marT="15586" marB="15586" anchor="ctr">
                    <a:lnL>
                      <a:noFill/>
                    </a:lnL>
                    <a:lnR>
                      <a:noFill/>
                    </a:lnR>
                    <a:lnT>
                      <a:noFill/>
                    </a:lnT>
                    <a:lnB>
                      <a:noFill/>
                    </a:lnB>
                  </a:tcPr>
                </a:tc>
                <a:tc>
                  <a:txBody>
                    <a:bodyPr/>
                    <a:lstStyle/>
                    <a:p>
                      <a:r>
                        <a:rPr lang="hu-HU" sz="1400" b="1" dirty="0"/>
                        <a:t>5.07</a:t>
                      </a:r>
                      <a:endParaRPr lang="hu-HU" sz="1400" dirty="0"/>
                    </a:p>
                  </a:txBody>
                  <a:tcPr marL="15586" marR="15586" marT="15586" marB="15586" anchor="ctr">
                    <a:lnL>
                      <a:noFill/>
                    </a:lnL>
                    <a:lnR>
                      <a:noFill/>
                    </a:lnR>
                    <a:lnT>
                      <a:noFill/>
                    </a:lnT>
                    <a:lnB>
                      <a:noFill/>
                    </a:lnB>
                  </a:tcPr>
                </a:tc>
                <a:tc>
                  <a:txBody>
                    <a:bodyPr/>
                    <a:lstStyle/>
                    <a:p>
                      <a:r>
                        <a:rPr lang="hu-HU" sz="1400" b="1" dirty="0"/>
                        <a:t>4.96</a:t>
                      </a:r>
                      <a:endParaRPr lang="hu-HU" sz="1400" dirty="0"/>
                    </a:p>
                  </a:txBody>
                  <a:tcPr marL="15586" marR="15586" marT="15586" marB="15586" anchor="ctr">
                    <a:lnL>
                      <a:noFill/>
                    </a:lnL>
                    <a:lnR>
                      <a:noFill/>
                    </a:lnR>
                    <a:lnT>
                      <a:noFill/>
                    </a:lnT>
                    <a:lnB>
                      <a:noFill/>
                    </a:lnB>
                  </a:tcPr>
                </a:tc>
              </a:tr>
            </a:tbl>
          </a:graphicData>
        </a:graphic>
      </p:graphicFrame>
      <p:sp>
        <p:nvSpPr>
          <p:cNvPr id="5" name="Szövegdoboz 4"/>
          <p:cNvSpPr txBox="1"/>
          <p:nvPr/>
        </p:nvSpPr>
        <p:spPr>
          <a:xfrm>
            <a:off x="1619672" y="6021288"/>
            <a:ext cx="3744416" cy="307777"/>
          </a:xfrm>
          <a:prstGeom prst="rect">
            <a:avLst/>
          </a:prstGeom>
          <a:noFill/>
        </p:spPr>
        <p:txBody>
          <a:bodyPr wrap="square" rtlCol="0">
            <a:spAutoFit/>
          </a:bodyPr>
          <a:lstStyle/>
          <a:p>
            <a:r>
              <a:rPr lang="hu-HU" sz="1400" dirty="0" smtClean="0"/>
              <a:t>Forrás: </a:t>
            </a:r>
            <a:r>
              <a:rPr lang="hu-HU" sz="1400" dirty="0" err="1" smtClean="0"/>
              <a:t>Freedom</a:t>
            </a:r>
            <a:r>
              <a:rPr lang="hu-HU" sz="1400" dirty="0" smtClean="0"/>
              <a:t> House</a:t>
            </a:r>
            <a:endParaRPr lang="hu-HU" sz="1400" dirty="0"/>
          </a:p>
        </p:txBody>
      </p:sp>
      <p:pic>
        <p:nvPicPr>
          <p:cNvPr id="6" name="Picture 2" descr="Képtalálat a következ&amp;odblac;re: „koszovó zászló”"/>
          <p:cNvPicPr>
            <a:picLocks noChangeAspect="1" noChangeArrowheads="1"/>
          </p:cNvPicPr>
          <p:nvPr/>
        </p:nvPicPr>
        <p:blipFill>
          <a:blip r:embed="rId2" cstate="print"/>
          <a:srcRect/>
          <a:stretch>
            <a:fillRect/>
          </a:stretch>
        </p:blipFill>
        <p:spPr bwMode="auto">
          <a:xfrm>
            <a:off x="6566859" y="0"/>
            <a:ext cx="2577141" cy="14127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1331640" y="0"/>
          <a:ext cx="7310692" cy="5684136"/>
        </p:xfrm>
        <a:graphic>
          <a:graphicData uri="http://schemas.openxmlformats.org/drawingml/2006/table">
            <a:tbl>
              <a:tblPr/>
              <a:tblGrid>
                <a:gridCol w="3287231"/>
                <a:gridCol w="1012357"/>
                <a:gridCol w="1012357"/>
                <a:gridCol w="1001432"/>
                <a:gridCol w="997315"/>
              </a:tblGrid>
              <a:tr h="185234">
                <a:tc>
                  <a:txBody>
                    <a:bodyPr/>
                    <a:lstStyle/>
                    <a:p>
                      <a:pPr algn="ctr">
                        <a:lnSpc>
                          <a:spcPct val="115000"/>
                        </a:lnSpc>
                        <a:spcAft>
                          <a:spcPts val="0"/>
                        </a:spcAft>
                      </a:pPr>
                      <a:r>
                        <a:rPr lang="hu-HU" sz="1200" b="1" dirty="0">
                          <a:latin typeface="Times New Roman" pitchFamily="18" charset="0"/>
                          <a:ea typeface="Calibri"/>
                          <a:cs typeface="Times New Roman" pitchFamily="18" charset="0"/>
                        </a:rPr>
                        <a:t>Politikai transzformáció</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2010</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2012</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2014</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200" b="1" dirty="0">
                          <a:latin typeface="Times New Roman" pitchFamily="18" charset="0"/>
                          <a:ea typeface="Calibri"/>
                          <a:cs typeface="Times New Roman" pitchFamily="18" charset="0"/>
                        </a:rPr>
                        <a:t>2016</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1. 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7,8</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05">
                <a:tc>
                  <a:txBody>
                    <a:bodyPr/>
                    <a:lstStyle/>
                    <a:p>
                      <a:pPr algn="l">
                        <a:lnSpc>
                          <a:spcPct val="115000"/>
                        </a:lnSpc>
                        <a:spcAft>
                          <a:spcPts val="0"/>
                        </a:spcAft>
                      </a:pPr>
                      <a:r>
                        <a:rPr lang="hu-HU" sz="1200" dirty="0">
                          <a:latin typeface="Times New Roman" pitchFamily="18" charset="0"/>
                          <a:ea typeface="Calibri"/>
                          <a:cs typeface="Times New Roman" pitchFamily="18" charset="0"/>
                        </a:rPr>
                        <a:t>     Erő alkalmazásának monopóliuma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7</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identitás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00B050"/>
                          </a:solidFill>
                          <a:latin typeface="Times New Roman" pitchFamily="18" charset="0"/>
                          <a:ea typeface="Calibri"/>
                          <a:cs typeface="Times New Roman" pitchFamily="18" charset="0"/>
                        </a:rPr>
                        <a:t>7</a:t>
                      </a:r>
                      <a:endParaRPr lang="hu-HU" sz="1200" b="1" dirty="0">
                        <a:solidFill>
                          <a:srgbClr val="00B05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algn="l">
                        <a:lnSpc>
                          <a:spcPct val="115000"/>
                        </a:lnSpc>
                        <a:spcAft>
                          <a:spcPts val="0"/>
                        </a:spcAft>
                      </a:pPr>
                      <a:r>
                        <a:rPr lang="hu-HU" sz="1200" dirty="0">
                          <a:latin typeface="Times New Roman" pitchFamily="18" charset="0"/>
                          <a:ea typeface="Calibri"/>
                          <a:cs typeface="Times New Roman" pitchFamily="18" charset="0"/>
                        </a:rPr>
                        <a:t>     Vallási dogmák befolyása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2">
                <a:tc>
                  <a:txBody>
                    <a:bodyPr/>
                    <a:lstStyle/>
                    <a:p>
                      <a:pPr algn="l">
                        <a:lnSpc>
                          <a:spcPct val="115000"/>
                        </a:lnSpc>
                        <a:spcAft>
                          <a:spcPts val="0"/>
                        </a:spcAft>
                      </a:pPr>
                      <a:r>
                        <a:rPr lang="hu-HU" sz="1200" dirty="0">
                          <a:latin typeface="Times New Roman" pitchFamily="18" charset="0"/>
                          <a:ea typeface="Calibri"/>
                          <a:cs typeface="Times New Roman" pitchFamily="18" charset="0"/>
                        </a:rPr>
                        <a:t>     Állami adminisztráció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8</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2. Politikai </a:t>
                      </a:r>
                      <a:r>
                        <a:rPr lang="hu-HU" sz="1200" b="1" dirty="0">
                          <a:latin typeface="Times New Roman" pitchFamily="18" charset="0"/>
                          <a:ea typeface="Calibri"/>
                          <a:cs typeface="Times New Roman" pitchFamily="18" charset="0"/>
                        </a:rPr>
                        <a:t>részvétel</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8,3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758">
                <a:tc>
                  <a:txBody>
                    <a:bodyPr/>
                    <a:lstStyle/>
                    <a:p>
                      <a:pPr algn="l">
                        <a:lnSpc>
                          <a:spcPct val="115000"/>
                        </a:lnSpc>
                        <a:spcAft>
                          <a:spcPts val="0"/>
                        </a:spcAft>
                      </a:pPr>
                      <a:r>
                        <a:rPr lang="hu-HU" sz="1200" dirty="0">
                          <a:latin typeface="Times New Roman" pitchFamily="18" charset="0"/>
                          <a:ea typeface="Calibri"/>
                          <a:cs typeface="Times New Roman" pitchFamily="18" charset="0"/>
                        </a:rPr>
                        <a:t>     Szabad és tisztességes választások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7">
                <a:tc>
                  <a:txBody>
                    <a:bodyPr/>
                    <a:lstStyle/>
                    <a:p>
                      <a:pPr algn="l">
                        <a:lnSpc>
                          <a:spcPct val="115000"/>
                        </a:lnSpc>
                        <a:spcAft>
                          <a:spcPts val="0"/>
                        </a:spcAft>
                      </a:pPr>
                      <a:r>
                        <a:rPr lang="hu-HU" sz="1200" dirty="0">
                          <a:latin typeface="Times New Roman" pitchFamily="18" charset="0"/>
                          <a:ea typeface="Calibri"/>
                          <a:cs typeface="Times New Roman" pitchFamily="18" charset="0"/>
                        </a:rPr>
                        <a:t>      Kormány hatékony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6">
                <a:tc>
                  <a:txBody>
                    <a:bodyPr/>
                    <a:lstStyle/>
                    <a:p>
                      <a:pPr algn="l">
                        <a:lnSpc>
                          <a:spcPct val="115000"/>
                        </a:lnSpc>
                        <a:spcAft>
                          <a:spcPts val="0"/>
                        </a:spcAft>
                      </a:pPr>
                      <a:r>
                        <a:rPr lang="hu-HU" sz="1200" dirty="0">
                          <a:latin typeface="Times New Roman" pitchFamily="18" charset="0"/>
                          <a:ea typeface="Calibri"/>
                          <a:cs typeface="Times New Roman" pitchFamily="18" charset="0"/>
                        </a:rPr>
                        <a:t>     Gyülekezési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9</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33">
                <a:tc>
                  <a:txBody>
                    <a:bodyPr/>
                    <a:lstStyle/>
                    <a:p>
                      <a:pPr algn="l">
                        <a:lnSpc>
                          <a:spcPct val="115000"/>
                        </a:lnSpc>
                        <a:spcAft>
                          <a:spcPts val="0"/>
                        </a:spcAft>
                      </a:pPr>
                      <a:r>
                        <a:rPr lang="hu-HU" sz="1200" dirty="0">
                          <a:latin typeface="Times New Roman" pitchFamily="18" charset="0"/>
                          <a:ea typeface="Calibri"/>
                          <a:cs typeface="Times New Roman" pitchFamily="18" charset="0"/>
                        </a:rPr>
                        <a:t>     Szólásszabadság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6</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3. Jogállamiság</a:t>
                      </a:r>
                      <a:endParaRPr lang="hu-HU" sz="1200" b="1"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5,</a:t>
                      </a:r>
                      <a:r>
                        <a:rPr lang="hu-HU" sz="1200" b="1" dirty="0" err="1" smtClean="0">
                          <a:solidFill>
                            <a:schemeClr val="tx1"/>
                          </a:solidFill>
                          <a:latin typeface="Times New Roman" pitchFamily="18" charset="0"/>
                          <a:ea typeface="Calibri"/>
                          <a:cs typeface="Times New Roman" pitchFamily="18" charset="0"/>
                        </a:rPr>
                        <a:t>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11">
                <a:tc>
                  <a:txBody>
                    <a:bodyPr/>
                    <a:lstStyle/>
                    <a:p>
                      <a:pPr algn="l">
                        <a:lnSpc>
                          <a:spcPct val="115000"/>
                        </a:lnSpc>
                        <a:spcAft>
                          <a:spcPts val="0"/>
                        </a:spcAft>
                      </a:pPr>
                      <a:r>
                        <a:rPr lang="hu-HU" sz="1200" dirty="0">
                          <a:latin typeface="Times New Roman" pitchFamily="18" charset="0"/>
                          <a:ea typeface="Calibri"/>
                          <a:cs typeface="Times New Roman" pitchFamily="18" charset="0"/>
                        </a:rPr>
                        <a:t>     Hatalmi ágak elválasztása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08">
                <a:tc>
                  <a:txBody>
                    <a:bodyPr/>
                    <a:lstStyle/>
                    <a:p>
                      <a:pPr algn="l">
                        <a:lnSpc>
                          <a:spcPct val="115000"/>
                        </a:lnSpc>
                        <a:spcAft>
                          <a:spcPts val="0"/>
                        </a:spcAft>
                      </a:pPr>
                      <a:r>
                        <a:rPr lang="hu-HU" sz="1200" dirty="0">
                          <a:latin typeface="Times New Roman" pitchFamily="18" charset="0"/>
                          <a:ea typeface="Calibri"/>
                          <a:cs typeface="Times New Roman" pitchFamily="18" charset="0"/>
                        </a:rPr>
                        <a:t>     Független igazságszolgáltatás</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05">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Büntetőeljárások hivatali visszaélés esetén</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l">
                        <a:lnSpc>
                          <a:spcPct val="115000"/>
                        </a:lnSpc>
                        <a:spcAft>
                          <a:spcPts val="0"/>
                        </a:spcAft>
                      </a:pPr>
                      <a:r>
                        <a:rPr lang="hu-HU" sz="1200" dirty="0">
                          <a:latin typeface="Times New Roman" pitchFamily="18" charset="0"/>
                          <a:ea typeface="Calibri"/>
                          <a:cs typeface="Times New Roman" pitchFamily="18" charset="0"/>
                        </a:rPr>
                        <a:t>     Polgári jogok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4. Demokratikus </a:t>
                      </a:r>
                      <a:r>
                        <a:rPr lang="hu-HU" sz="1200" b="1" dirty="0">
                          <a:latin typeface="Times New Roman" pitchFamily="18" charset="0"/>
                          <a:ea typeface="Calibri"/>
                          <a:cs typeface="Times New Roman" pitchFamily="18" charset="0"/>
                        </a:rPr>
                        <a:t>intézmények stabilitása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7</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6,5</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9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teljesítménye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A demokratikus intézmények iránti elkötelezettség</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8</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rgbClr val="FF0000"/>
                          </a:solidFill>
                          <a:latin typeface="Times New Roman" pitchFamily="18" charset="0"/>
                          <a:ea typeface="Calibri"/>
                          <a:cs typeface="Times New Roman" pitchFamily="18" charset="0"/>
                        </a:rPr>
                        <a:t>7</a:t>
                      </a:r>
                      <a:endParaRPr lang="hu-HU" sz="1200" b="1" dirty="0">
                        <a:solidFill>
                          <a:srgbClr val="FF0000"/>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12">
                <a:tc>
                  <a:txBody>
                    <a:bodyPr/>
                    <a:lstStyle/>
                    <a:p>
                      <a:pPr marL="342900" lvl="0" indent="-342900" algn="l">
                        <a:lnSpc>
                          <a:spcPct val="115000"/>
                        </a:lnSpc>
                        <a:spcAft>
                          <a:spcPts val="0"/>
                        </a:spcAft>
                        <a:buFont typeface="+mj-lt"/>
                        <a:buNone/>
                      </a:pPr>
                      <a:r>
                        <a:rPr lang="hu-HU" sz="1200" b="1" dirty="0" smtClean="0">
                          <a:latin typeface="Times New Roman" pitchFamily="18" charset="0"/>
                          <a:ea typeface="Calibri"/>
                          <a:cs typeface="Times New Roman" pitchFamily="18" charset="0"/>
                        </a:rPr>
                        <a:t>5. Politikai </a:t>
                      </a:r>
                      <a:r>
                        <a:rPr lang="hu-HU" sz="1200" b="1" dirty="0">
                          <a:latin typeface="Times New Roman" pitchFamily="18" charset="0"/>
                          <a:ea typeface="Calibri"/>
                          <a:cs typeface="Times New Roman" pitchFamily="18" charset="0"/>
                        </a:rPr>
                        <a:t>és társadalmi integráció</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a:lnSpc>
                          <a:spcPct val="115000"/>
                        </a:lnSpc>
                        <a:spcAft>
                          <a:spcPts val="0"/>
                        </a:spcAft>
                        <a:buFont typeface="+mj-lt"/>
                        <a:buNone/>
                      </a:pPr>
                      <a:r>
                        <a:rPr lang="hu-HU" sz="1200" b="1" dirty="0" smtClean="0">
                          <a:solidFill>
                            <a:schemeClr val="tx1"/>
                          </a:solidFill>
                          <a:latin typeface="Times New Roman" pitchFamily="18" charset="0"/>
                          <a:ea typeface="Calibri"/>
                          <a:cs typeface="Times New Roman" pitchFamily="18" charset="0"/>
                        </a:rPr>
                        <a:t>6,3</a:t>
                      </a:r>
                      <a:endParaRPr lang="hu-HU" sz="1200" b="1"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7">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Pártrendszer</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Érdekcsoportok</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6</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3">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Demokrácia elfogadottsága</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7</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180340" algn="l">
                        <a:lnSpc>
                          <a:spcPct val="115000"/>
                        </a:lnSpc>
                        <a:spcAft>
                          <a:spcPts val="0"/>
                        </a:spcAft>
                      </a:pPr>
                      <a:r>
                        <a:rPr lang="hu-HU" sz="1200" dirty="0">
                          <a:latin typeface="Times New Roman" pitchFamily="18" charset="0"/>
                          <a:ea typeface="Calibri"/>
                          <a:cs typeface="Times New Roman" pitchFamily="18" charset="0"/>
                        </a:rPr>
                        <a:t>Szociális tőke</a:t>
                      </a: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0" dirty="0" smtClean="0">
                          <a:solidFill>
                            <a:schemeClr val="tx1"/>
                          </a:solidFill>
                          <a:latin typeface="Times New Roman" pitchFamily="18" charset="0"/>
                          <a:ea typeface="Calibri"/>
                          <a:cs typeface="Times New Roman" pitchFamily="18" charset="0"/>
                        </a:rPr>
                        <a:t>5</a:t>
                      </a:r>
                      <a:endParaRPr lang="hu-HU" sz="1200" b="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776">
                <a:tc>
                  <a:txBody>
                    <a:bodyPr/>
                    <a:lstStyle/>
                    <a:p>
                      <a:pPr algn="l">
                        <a:lnSpc>
                          <a:spcPct val="115000"/>
                        </a:lnSpc>
                        <a:spcAft>
                          <a:spcPts val="0"/>
                        </a:spcAft>
                      </a:pPr>
                      <a:r>
                        <a:rPr lang="hu-HU" sz="1200" b="1" dirty="0">
                          <a:latin typeface="Times New Roman" pitchFamily="18" charset="0"/>
                          <a:ea typeface="Calibri"/>
                          <a:cs typeface="Times New Roman" pitchFamily="18" charset="0"/>
                        </a:rPr>
                        <a:t>Demokrácia  Státusz:</a:t>
                      </a:r>
                      <a:endParaRPr lang="hu-HU" sz="1200" dirty="0">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7,0 (40/129)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a:t>
                      </a:r>
                      <a:r>
                        <a:rPr lang="hu-HU" sz="1200" b="1" dirty="0">
                          <a:solidFill>
                            <a:schemeClr val="tx1"/>
                          </a:solidFill>
                          <a:latin typeface="Times New Roman" pitchFamily="18" charset="0"/>
                          <a:ea typeface="Calibri"/>
                          <a:cs typeface="Times New Roman" pitchFamily="18" charset="0"/>
                        </a:rPr>
                        <a:t>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6,7 (43/129)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Hiányos dem</a:t>
                      </a:r>
                      <a:r>
                        <a:rPr lang="hu-HU" sz="1200" b="1" dirty="0">
                          <a:solidFill>
                            <a:schemeClr val="tx1"/>
                          </a:solidFill>
                          <a:latin typeface="Times New Roman" pitchFamily="18" charset="0"/>
                          <a:ea typeface="Calibri"/>
                          <a:cs typeface="Times New Roman" pitchFamily="18" charset="0"/>
                        </a:rPr>
                        <a:t>.</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a:t>
                      </a:r>
                      <a:r>
                        <a:rPr lang="hu-HU" sz="1200" b="1" dirty="0" err="1" smtClean="0">
                          <a:solidFill>
                            <a:schemeClr val="tx1"/>
                          </a:solidFill>
                          <a:latin typeface="Times New Roman" pitchFamily="18" charset="0"/>
                          <a:ea typeface="Calibri"/>
                          <a:cs typeface="Times New Roman" pitchFamily="18" charset="0"/>
                        </a:rPr>
                        <a:t>6</a:t>
                      </a:r>
                      <a:r>
                        <a:rPr lang="hu-HU" sz="1200" b="1" dirty="0" smtClean="0">
                          <a:solidFill>
                            <a:schemeClr val="tx1"/>
                          </a:solidFill>
                          <a:latin typeface="Times New Roman" pitchFamily="18" charset="0"/>
                          <a:ea typeface="Calibri"/>
                          <a:cs typeface="Times New Roman" pitchFamily="18" charset="0"/>
                        </a:rPr>
                        <a:t> (46/129)</a:t>
                      </a:r>
                      <a:endParaRPr lang="hu-HU" sz="1200"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endParaRPr lang="hu-HU" sz="1200" dirty="0">
                        <a:solidFill>
                          <a:schemeClr val="tx1"/>
                        </a:solidFill>
                        <a:latin typeface="Times New Roman" pitchFamily="18" charset="0"/>
                        <a:ea typeface="Calibri"/>
                        <a:cs typeface="Times New Roman"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hu-HU" sz="1200" b="1" dirty="0" smtClean="0">
                          <a:solidFill>
                            <a:schemeClr val="tx1"/>
                          </a:solidFill>
                          <a:latin typeface="Times New Roman" pitchFamily="18" charset="0"/>
                          <a:ea typeface="Calibri"/>
                          <a:cs typeface="Times New Roman" pitchFamily="18" charset="0"/>
                        </a:rPr>
                        <a:t>6,7 (44/129)</a:t>
                      </a:r>
                      <a:endParaRPr lang="hu-HU" sz="1200" b="1" dirty="0">
                        <a:solidFill>
                          <a:schemeClr val="tx1"/>
                        </a:solidFill>
                        <a:latin typeface="Times New Roman" pitchFamily="18" charset="0"/>
                        <a:ea typeface="Calibri"/>
                        <a:cs typeface="Times New Roman" pitchFamily="18" charset="0"/>
                      </a:endParaRPr>
                    </a:p>
                    <a:p>
                      <a:pPr algn="r">
                        <a:lnSpc>
                          <a:spcPct val="115000"/>
                        </a:lnSpc>
                        <a:spcAft>
                          <a:spcPts val="0"/>
                        </a:spcAft>
                      </a:pPr>
                      <a:r>
                        <a:rPr lang="hu-HU" sz="1200" b="1" dirty="0">
                          <a:solidFill>
                            <a:schemeClr val="tx1"/>
                          </a:solidFill>
                          <a:latin typeface="Times New Roman" pitchFamily="18" charset="0"/>
                          <a:ea typeface="Calibri"/>
                          <a:cs typeface="Times New Roman" pitchFamily="18" charset="0"/>
                        </a:rPr>
                        <a:t>Hiányos dem.</a:t>
                      </a:r>
                    </a:p>
                  </a:txBody>
                  <a:tcPr marL="37166" marR="3716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611560" y="1412776"/>
            <a:ext cx="518925" cy="2432141"/>
          </a:xfrm>
          <a:prstGeom prst="rect">
            <a:avLst/>
          </a:prstGeom>
          <a:noFill/>
        </p:spPr>
        <p:txBody>
          <a:bodyPr vert="wordArtVert" wrap="none" rtlCol="0">
            <a:spAutoFit/>
          </a:bodyPr>
          <a:lstStyle/>
          <a:p>
            <a:r>
              <a:rPr lang="hu-HU" sz="2000" b="1" dirty="0" smtClean="0"/>
              <a:t>Koszovó</a:t>
            </a:r>
            <a:endParaRPr lang="hu-HU" sz="2000" b="1" dirty="0"/>
          </a:p>
        </p:txBody>
      </p:sp>
      <p:pic>
        <p:nvPicPr>
          <p:cNvPr id="4098" name="Picture 2" descr="Képtalálat a következ&amp;odblac;re: „koszovó zászló”"/>
          <p:cNvPicPr>
            <a:picLocks noChangeAspect="1" noChangeArrowheads="1"/>
          </p:cNvPicPr>
          <p:nvPr/>
        </p:nvPicPr>
        <p:blipFill>
          <a:blip r:embed="rId2" cstate="print"/>
          <a:srcRect/>
          <a:stretch>
            <a:fillRect/>
          </a:stretch>
        </p:blipFill>
        <p:spPr bwMode="auto">
          <a:xfrm>
            <a:off x="7092280" y="5733256"/>
            <a:ext cx="2051720" cy="1124743"/>
          </a:xfrm>
          <a:prstGeom prst="rect">
            <a:avLst/>
          </a:prstGeom>
          <a:noFill/>
        </p:spPr>
      </p:pic>
      <p:sp>
        <p:nvSpPr>
          <p:cNvPr id="5" name="Szövegdoboz 4"/>
          <p:cNvSpPr txBox="1"/>
          <p:nvPr/>
        </p:nvSpPr>
        <p:spPr>
          <a:xfrm>
            <a:off x="1331640" y="5805264"/>
            <a:ext cx="3816424" cy="307777"/>
          </a:xfrm>
          <a:prstGeom prst="rect">
            <a:avLst/>
          </a:prstGeom>
          <a:noFill/>
        </p:spPr>
        <p:txBody>
          <a:bodyPr wrap="square" rtlCol="0">
            <a:spAutoFit/>
          </a:bodyPr>
          <a:lstStyle/>
          <a:p>
            <a:r>
              <a:rPr lang="hu-HU" sz="1400" dirty="0" smtClean="0"/>
              <a:t>Forrás: </a:t>
            </a:r>
            <a:r>
              <a:rPr lang="hu-HU" sz="1400" dirty="0" err="1" smtClean="0"/>
              <a:t>Bertelsmann</a:t>
            </a:r>
            <a:r>
              <a:rPr lang="hu-HU" sz="1400" dirty="0" smtClean="0"/>
              <a:t> </a:t>
            </a:r>
            <a:r>
              <a:rPr lang="hu-HU" sz="1400" dirty="0" err="1" smtClean="0"/>
              <a:t>Stiftung</a:t>
            </a:r>
            <a:endParaRPr lang="hu-HU"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Korrupciós percepciós index</a:t>
            </a:r>
            <a:endParaRPr lang="hu-HU" dirty="0"/>
          </a:p>
        </p:txBody>
      </p:sp>
      <p:graphicFrame>
        <p:nvGraphicFramePr>
          <p:cNvPr id="4" name="Táblázat 3"/>
          <p:cNvGraphicFramePr>
            <a:graphicFrameLocks noGrp="1"/>
          </p:cNvGraphicFramePr>
          <p:nvPr/>
        </p:nvGraphicFramePr>
        <p:xfrm>
          <a:off x="899592" y="1412776"/>
          <a:ext cx="7416824" cy="4128993"/>
        </p:xfrm>
        <a:graphic>
          <a:graphicData uri="http://schemas.openxmlformats.org/drawingml/2006/table">
            <a:tbl>
              <a:tblPr/>
              <a:tblGrid>
                <a:gridCol w="3119037"/>
                <a:gridCol w="865546"/>
                <a:gridCol w="865546"/>
                <a:gridCol w="865546"/>
                <a:gridCol w="1701149"/>
              </a:tblGrid>
              <a:tr h="837153">
                <a:tc>
                  <a:txBody>
                    <a:bodyPr/>
                    <a:lstStyle/>
                    <a:p>
                      <a:pPr algn="l">
                        <a:lnSpc>
                          <a:spcPct val="150000"/>
                        </a:lnSpc>
                        <a:spcAft>
                          <a:spcPts val="0"/>
                        </a:spcAft>
                      </a:pPr>
                      <a:r>
                        <a:rPr lang="hu-HU" sz="1800" dirty="0">
                          <a:latin typeface="Arial"/>
                          <a:ea typeface="Calibri"/>
                          <a:cs typeface="Times New Roman"/>
                        </a:rPr>
                        <a:t> </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a:latin typeface="Arial"/>
                          <a:ea typeface="Calibri"/>
                          <a:cs typeface="Times New Roman"/>
                        </a:rPr>
                        <a:t>2012</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a:latin typeface="Arial"/>
                          <a:ea typeface="Calibri"/>
                          <a:cs typeface="Times New Roman"/>
                        </a:rPr>
                        <a:t>2014</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2016</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smtClean="0">
                          <a:latin typeface="Arial"/>
                          <a:ea typeface="Calibri"/>
                          <a:cs typeface="Times New Roman"/>
                        </a:rPr>
                        <a:t>Helyezés (2016</a:t>
                      </a:r>
                      <a:r>
                        <a:rPr lang="hu-HU" sz="1800" b="1" dirty="0">
                          <a:latin typeface="Arial"/>
                          <a:ea typeface="Calibri"/>
                          <a:cs typeface="Times New Roman"/>
                        </a:rPr>
                        <a:t>)</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solidFill>
                            <a:srgbClr val="C00000"/>
                          </a:solidFill>
                          <a:latin typeface="Arial"/>
                          <a:ea typeface="Calibri"/>
                          <a:cs typeface="Times New Roman"/>
                        </a:rPr>
                        <a:t>Horvátország</a:t>
                      </a:r>
                      <a:endParaRPr lang="hu-HU" sz="1800" dirty="0">
                        <a:solidFill>
                          <a:srgbClr val="C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solidFill>
                            <a:srgbClr val="C00000"/>
                          </a:solidFill>
                          <a:latin typeface="Arial"/>
                          <a:ea typeface="Calibri"/>
                          <a:cs typeface="Times New Roman"/>
                        </a:rPr>
                        <a:t>46</a:t>
                      </a:r>
                      <a:endParaRPr lang="hu-HU" sz="1800">
                        <a:solidFill>
                          <a:srgbClr val="C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solidFill>
                            <a:srgbClr val="C00000"/>
                          </a:solidFill>
                          <a:latin typeface="Arial"/>
                          <a:ea typeface="Calibri"/>
                          <a:cs typeface="Times New Roman"/>
                        </a:rPr>
                        <a:t>48</a:t>
                      </a:r>
                      <a:endParaRPr lang="hu-HU" sz="1800">
                        <a:solidFill>
                          <a:srgbClr val="C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dirty="0">
                          <a:solidFill>
                            <a:srgbClr val="C00000"/>
                          </a:solidFill>
                          <a:latin typeface="Arial"/>
                          <a:ea typeface="Calibri"/>
                          <a:cs typeface="Times New Roman"/>
                        </a:rPr>
                        <a:t>49</a:t>
                      </a:r>
                      <a:endParaRPr lang="hu-HU" sz="1800" dirty="0">
                        <a:solidFill>
                          <a:srgbClr val="C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solidFill>
                            <a:srgbClr val="C00000"/>
                          </a:solidFill>
                          <a:latin typeface="Arial"/>
                          <a:ea typeface="Calibri"/>
                          <a:cs typeface="Times New Roman"/>
                        </a:rPr>
                        <a:t>55</a:t>
                      </a:r>
                      <a:endParaRPr lang="hu-HU" sz="1800" b="1" dirty="0">
                        <a:solidFill>
                          <a:srgbClr val="C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smtClean="0">
                          <a:solidFill>
                            <a:srgbClr val="C00000"/>
                          </a:solidFill>
                          <a:latin typeface="Arial" pitchFamily="34" charset="0"/>
                          <a:ea typeface="Calibri"/>
                          <a:cs typeface="Arial" pitchFamily="34" charset="0"/>
                        </a:rPr>
                        <a:t>Magyarország</a:t>
                      </a:r>
                      <a:endParaRPr lang="hu-HU" sz="1800" b="1" dirty="0">
                        <a:solidFill>
                          <a:srgbClr val="C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0" dirty="0" smtClean="0">
                          <a:solidFill>
                            <a:srgbClr val="C00000"/>
                          </a:solidFill>
                          <a:latin typeface="Arial" pitchFamily="34" charset="0"/>
                          <a:ea typeface="Calibri"/>
                          <a:cs typeface="Arial" pitchFamily="34" charset="0"/>
                        </a:rPr>
                        <a:t>55</a:t>
                      </a:r>
                      <a:endParaRPr lang="hu-HU" sz="1800" b="0" dirty="0">
                        <a:solidFill>
                          <a:srgbClr val="C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0" dirty="0" smtClean="0">
                          <a:solidFill>
                            <a:srgbClr val="C00000"/>
                          </a:solidFill>
                          <a:latin typeface="Arial" pitchFamily="34" charset="0"/>
                          <a:ea typeface="Calibri"/>
                          <a:cs typeface="Arial" pitchFamily="34" charset="0"/>
                        </a:rPr>
                        <a:t>54</a:t>
                      </a:r>
                      <a:endParaRPr lang="hu-HU" sz="1800" b="0" dirty="0">
                        <a:solidFill>
                          <a:srgbClr val="C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0" dirty="0" smtClean="0">
                          <a:solidFill>
                            <a:srgbClr val="C00000"/>
                          </a:solidFill>
                          <a:latin typeface="Arial" pitchFamily="34" charset="0"/>
                          <a:ea typeface="Calibri"/>
                          <a:cs typeface="Arial" pitchFamily="34" charset="0"/>
                        </a:rPr>
                        <a:t>48</a:t>
                      </a:r>
                      <a:endParaRPr lang="hu-HU" sz="1800" b="0" dirty="0">
                        <a:solidFill>
                          <a:srgbClr val="C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smtClean="0">
                          <a:solidFill>
                            <a:srgbClr val="C00000"/>
                          </a:solidFill>
                          <a:latin typeface="Arial" pitchFamily="34" charset="0"/>
                          <a:ea typeface="Calibri"/>
                          <a:cs typeface="Arial" pitchFamily="34" charset="0"/>
                        </a:rPr>
                        <a:t>57</a:t>
                      </a:r>
                      <a:endParaRPr lang="hu-HU" sz="1800" b="1" dirty="0">
                        <a:solidFill>
                          <a:srgbClr val="C00000"/>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latin typeface="Arial"/>
                          <a:ea typeface="Calibri"/>
                          <a:cs typeface="Times New Roman"/>
                        </a:rPr>
                        <a:t>Montenegró</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41</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42</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45</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64</a:t>
                      </a:r>
                      <a:endParaRPr lang="hu-HU"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latin typeface="Arial"/>
                          <a:ea typeface="Calibri"/>
                          <a:cs typeface="Times New Roman"/>
                        </a:rPr>
                        <a:t>Szerbia</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39</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41</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42</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72</a:t>
                      </a:r>
                      <a:endParaRPr lang="hu-HU"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latin typeface="Arial"/>
                          <a:ea typeface="Calibri"/>
                          <a:cs typeface="Times New Roman"/>
                        </a:rPr>
                        <a:t>Albánia</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33</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33</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39</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83</a:t>
                      </a:r>
                      <a:endParaRPr lang="hu-HU"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latin typeface="Arial"/>
                          <a:ea typeface="Calibri"/>
                          <a:cs typeface="Times New Roman"/>
                        </a:rPr>
                        <a:t>Bosznia-Hercegovina</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dirty="0">
                          <a:latin typeface="Arial"/>
                          <a:ea typeface="Calibri"/>
                          <a:cs typeface="Times New Roman"/>
                        </a:rPr>
                        <a:t>42</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dirty="0">
                          <a:latin typeface="Arial"/>
                          <a:ea typeface="Calibri"/>
                          <a:cs typeface="Times New Roman"/>
                        </a:rPr>
                        <a:t>39</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39</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83</a:t>
                      </a:r>
                      <a:endParaRPr lang="hu-HU"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latin typeface="Arial"/>
                          <a:ea typeface="Calibri"/>
                          <a:cs typeface="Times New Roman"/>
                        </a:rPr>
                        <a:t>Macedónia</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43</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45</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37</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90</a:t>
                      </a:r>
                      <a:endParaRPr lang="hu-HU"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750">
                <a:tc>
                  <a:txBody>
                    <a:bodyPr/>
                    <a:lstStyle/>
                    <a:p>
                      <a:pPr algn="l">
                        <a:lnSpc>
                          <a:spcPct val="150000"/>
                        </a:lnSpc>
                        <a:spcAft>
                          <a:spcPts val="0"/>
                        </a:spcAft>
                      </a:pPr>
                      <a:r>
                        <a:rPr lang="hu-HU" sz="1800" b="1" dirty="0">
                          <a:latin typeface="Arial"/>
                          <a:ea typeface="Calibri"/>
                          <a:cs typeface="Times New Roman"/>
                        </a:rPr>
                        <a:t>Koszovó</a:t>
                      </a:r>
                      <a:endParaRPr lang="hu-HU"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34</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33</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a:latin typeface="Arial"/>
                          <a:ea typeface="Calibri"/>
                          <a:cs typeface="Times New Roman"/>
                        </a:rPr>
                        <a:t>36</a:t>
                      </a:r>
                      <a:endParaRPr lang="hu-HU"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hu-HU" sz="1800" b="1" dirty="0">
                          <a:latin typeface="Arial"/>
                          <a:ea typeface="Calibri"/>
                          <a:cs typeface="Times New Roman"/>
                        </a:rPr>
                        <a:t>95</a:t>
                      </a:r>
                      <a:endParaRPr lang="hu-HU"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zövegdoboz 4"/>
          <p:cNvSpPr txBox="1"/>
          <p:nvPr/>
        </p:nvSpPr>
        <p:spPr>
          <a:xfrm>
            <a:off x="899592" y="5589240"/>
            <a:ext cx="3960440" cy="307777"/>
          </a:xfrm>
          <a:prstGeom prst="rect">
            <a:avLst/>
          </a:prstGeom>
          <a:noFill/>
        </p:spPr>
        <p:txBody>
          <a:bodyPr wrap="square" rtlCol="0">
            <a:spAutoFit/>
          </a:bodyPr>
          <a:lstStyle/>
          <a:p>
            <a:r>
              <a:rPr lang="hu-HU" sz="1400" dirty="0" smtClean="0"/>
              <a:t>Forrás: </a:t>
            </a:r>
            <a:r>
              <a:rPr lang="hu-HU" sz="1400" dirty="0" err="1" smtClean="0"/>
              <a:t>Transparency</a:t>
            </a:r>
            <a:r>
              <a:rPr lang="hu-HU" sz="1400" dirty="0" smtClean="0"/>
              <a:t> International </a:t>
            </a:r>
            <a:endParaRPr lang="hu-H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332656"/>
            <a:ext cx="3898776" cy="1143000"/>
          </a:xfrm>
        </p:spPr>
        <p:txBody>
          <a:bodyPr/>
          <a:lstStyle/>
          <a:p>
            <a:pPr algn="ctr"/>
            <a:r>
              <a:rPr lang="hu-HU" dirty="0" smtClean="0"/>
              <a:t>Támogatások</a:t>
            </a:r>
            <a:endParaRPr lang="hu-HU" dirty="0"/>
          </a:p>
        </p:txBody>
      </p:sp>
      <p:sp>
        <p:nvSpPr>
          <p:cNvPr id="3" name="Tartalom helye 2"/>
          <p:cNvSpPr>
            <a:spLocks noGrp="1"/>
          </p:cNvSpPr>
          <p:nvPr>
            <p:ph idx="1"/>
          </p:nvPr>
        </p:nvSpPr>
        <p:spPr>
          <a:xfrm>
            <a:off x="457200" y="1600201"/>
            <a:ext cx="3682752" cy="3917032"/>
          </a:xfrm>
        </p:spPr>
        <p:txBody>
          <a:bodyPr>
            <a:normAutofit lnSpcReduction="10000"/>
          </a:bodyPr>
          <a:lstStyle/>
          <a:p>
            <a:r>
              <a:rPr lang="hu-HU" dirty="0" smtClean="0"/>
              <a:t>Irán,</a:t>
            </a:r>
          </a:p>
          <a:p>
            <a:r>
              <a:rPr lang="hu-HU" dirty="0" smtClean="0"/>
              <a:t>Törökország,</a:t>
            </a:r>
          </a:p>
          <a:p>
            <a:r>
              <a:rPr lang="hu-HU" dirty="0" smtClean="0"/>
              <a:t>Szaúd-Arábia,</a:t>
            </a:r>
          </a:p>
          <a:p>
            <a:r>
              <a:rPr lang="hu-HU" dirty="0" smtClean="0"/>
              <a:t>Egyesült Arab Emirátus,</a:t>
            </a:r>
          </a:p>
          <a:p>
            <a:r>
              <a:rPr lang="hu-HU" dirty="0" smtClean="0"/>
              <a:t>Kína,</a:t>
            </a:r>
            <a:endParaRPr lang="hu-HU" dirty="0"/>
          </a:p>
          <a:p>
            <a:r>
              <a:rPr lang="hu-HU" dirty="0" smtClean="0"/>
              <a:t>Stb.</a:t>
            </a:r>
          </a:p>
        </p:txBody>
      </p:sp>
      <p:pic>
        <p:nvPicPr>
          <p:cNvPr id="39938" name="Picture 2" descr="Képtalálat a következ&amp;odblac;re: „mosque construction in bosnia”"/>
          <p:cNvPicPr>
            <a:picLocks noChangeAspect="1" noChangeArrowheads="1"/>
          </p:cNvPicPr>
          <p:nvPr/>
        </p:nvPicPr>
        <p:blipFill>
          <a:blip r:embed="rId2" cstate="print"/>
          <a:srcRect/>
          <a:stretch>
            <a:fillRect/>
          </a:stretch>
        </p:blipFill>
        <p:spPr bwMode="auto">
          <a:xfrm>
            <a:off x="4152900" y="3114675"/>
            <a:ext cx="4991100" cy="3743325"/>
          </a:xfrm>
          <a:prstGeom prst="rect">
            <a:avLst/>
          </a:prstGeom>
          <a:noFill/>
        </p:spPr>
      </p:pic>
      <p:pic>
        <p:nvPicPr>
          <p:cNvPr id="39940" name="Picture 4" descr="Képtalálat a következ&amp;odblac;re: „arab broigt houses in bosnia”"/>
          <p:cNvPicPr>
            <a:picLocks noChangeAspect="1" noChangeArrowheads="1"/>
          </p:cNvPicPr>
          <p:nvPr/>
        </p:nvPicPr>
        <p:blipFill>
          <a:blip r:embed="rId3" cstate="print"/>
          <a:srcRect/>
          <a:stretch>
            <a:fillRect/>
          </a:stretch>
        </p:blipFill>
        <p:spPr bwMode="auto">
          <a:xfrm>
            <a:off x="4139952" y="1"/>
            <a:ext cx="5004048" cy="32129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Populizmus a Balkánon</a:t>
            </a:r>
            <a:endParaRPr lang="hu-HU" dirty="0"/>
          </a:p>
        </p:txBody>
      </p:sp>
      <p:pic>
        <p:nvPicPr>
          <p:cNvPr id="9218" name="Picture 2" descr="Képtalálat a következ&amp;odblac;re: „vucic otvorio novih fabrika”"/>
          <p:cNvPicPr>
            <a:picLocks noChangeAspect="1" noChangeArrowheads="1"/>
          </p:cNvPicPr>
          <p:nvPr/>
        </p:nvPicPr>
        <p:blipFill>
          <a:blip r:embed="rId2" cstate="print"/>
          <a:srcRect/>
          <a:stretch>
            <a:fillRect/>
          </a:stretch>
        </p:blipFill>
        <p:spPr bwMode="auto">
          <a:xfrm>
            <a:off x="1115616" y="1196752"/>
            <a:ext cx="7344816" cy="473506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1026" name="Picture 2"/>
          <p:cNvPicPr>
            <a:picLocks noChangeAspect="1" noChangeArrowheads="1"/>
          </p:cNvPicPr>
          <p:nvPr/>
        </p:nvPicPr>
        <p:blipFill>
          <a:blip r:embed="rId2" cstate="print"/>
          <a:srcRect/>
          <a:stretch>
            <a:fillRect/>
          </a:stretch>
        </p:blipFill>
        <p:spPr bwMode="auto">
          <a:xfrm>
            <a:off x="0" y="0"/>
            <a:ext cx="9144000" cy="705246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50178" name="Picture 2" descr="Képtalálat a következ&amp;odblac;re: „vucic campaign photo”"/>
          <p:cNvPicPr>
            <a:picLocks noChangeAspect="1" noChangeArrowheads="1"/>
          </p:cNvPicPr>
          <p:nvPr/>
        </p:nvPicPr>
        <p:blipFill>
          <a:blip r:embed="rId2" cstate="print"/>
          <a:srcRect/>
          <a:stretch>
            <a:fillRect/>
          </a:stretch>
        </p:blipFill>
        <p:spPr bwMode="auto">
          <a:xfrm>
            <a:off x="0" y="0"/>
            <a:ext cx="9163201" cy="68580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67544" y="476672"/>
            <a:ext cx="5338936" cy="1143000"/>
          </a:xfrm>
        </p:spPr>
        <p:txBody>
          <a:bodyPr>
            <a:noAutofit/>
          </a:bodyPr>
          <a:lstStyle/>
          <a:p>
            <a:pPr algn="ctr"/>
            <a:r>
              <a:rPr lang="hu-HU" sz="2800" dirty="0" smtClean="0"/>
              <a:t>„</a:t>
            </a:r>
            <a:r>
              <a:rPr lang="hu-HU" sz="2800" dirty="0" err="1" smtClean="0"/>
              <a:t>Aleksandar</a:t>
            </a:r>
            <a:r>
              <a:rPr lang="hu-HU" sz="2800" dirty="0" smtClean="0"/>
              <a:t> </a:t>
            </a:r>
            <a:r>
              <a:rPr lang="hu-HU" sz="2800" dirty="0" err="1" smtClean="0"/>
              <a:t>Vučić</a:t>
            </a:r>
            <a:r>
              <a:rPr lang="hu-HU" sz="2800" dirty="0" smtClean="0"/>
              <a:t> megemelte hazánk nemzetközi hírnevét, visszanyerte diplomáciai és katonai erejét, és stabilitást hozott a térségben.”</a:t>
            </a:r>
            <a:endParaRPr lang="hu-HU" sz="2800" dirty="0"/>
          </a:p>
        </p:txBody>
      </p:sp>
      <p:sp>
        <p:nvSpPr>
          <p:cNvPr id="5" name="Tartalom helye 4"/>
          <p:cNvSpPr>
            <a:spLocks noGrp="1"/>
          </p:cNvSpPr>
          <p:nvPr>
            <p:ph sz="half" idx="1"/>
          </p:nvPr>
        </p:nvSpPr>
        <p:spPr>
          <a:xfrm>
            <a:off x="395536" y="2204864"/>
            <a:ext cx="3744416" cy="4205064"/>
          </a:xfrm>
        </p:spPr>
        <p:txBody>
          <a:bodyPr>
            <a:normAutofit fontScale="85000" lnSpcReduction="20000"/>
          </a:bodyPr>
          <a:lstStyle/>
          <a:p>
            <a:r>
              <a:rPr lang="hu-HU" sz="2600" dirty="0" smtClean="0"/>
              <a:t>Megmentettük a </a:t>
            </a:r>
            <a:r>
              <a:rPr lang="hu-HU" sz="2600" dirty="0" err="1" smtClean="0"/>
              <a:t>smederevoi</a:t>
            </a:r>
            <a:r>
              <a:rPr lang="hu-HU" sz="2600" dirty="0" smtClean="0"/>
              <a:t> </a:t>
            </a:r>
            <a:r>
              <a:rPr lang="sr-Latn-RS" sz="2600" dirty="0" smtClean="0"/>
              <a:t>Železar</a:t>
            </a:r>
            <a:r>
              <a:rPr lang="hu-HU" sz="2600" dirty="0" smtClean="0"/>
              <a:t> vállalat 5.000 munkahelyét.</a:t>
            </a:r>
          </a:p>
          <a:p>
            <a:r>
              <a:rPr lang="hu-HU" sz="2600" dirty="0" smtClean="0"/>
              <a:t>55 új gyár megnyitása.</a:t>
            </a:r>
          </a:p>
          <a:p>
            <a:r>
              <a:rPr lang="hu-HU" sz="2600" dirty="0" smtClean="0"/>
              <a:t>130.000 új munkahely,</a:t>
            </a:r>
          </a:p>
          <a:p>
            <a:r>
              <a:rPr lang="hu-HU" sz="2600" dirty="0" smtClean="0"/>
              <a:t>Munkanélküliség 25,9%-ról 13%-ra csökkent.</a:t>
            </a:r>
          </a:p>
          <a:p>
            <a:r>
              <a:rPr lang="hu-HU" sz="2600" dirty="0" smtClean="0"/>
              <a:t>138 km új autópálya, 360 új km hely út; 480 km út rekonstrukció; 311 hídépítés.</a:t>
            </a:r>
          </a:p>
          <a:p>
            <a:r>
              <a:rPr lang="hu-HU" sz="2600" dirty="0" smtClean="0"/>
              <a:t>2 milliárd € FDI (2016).</a:t>
            </a:r>
          </a:p>
          <a:p>
            <a:endParaRPr lang="hu-HU" dirty="0"/>
          </a:p>
        </p:txBody>
      </p:sp>
      <p:pic>
        <p:nvPicPr>
          <p:cNvPr id="7172" name="Picture 4" descr="Képtalálat a következ&amp;odblac;re: „vucic campaign plakats”"/>
          <p:cNvPicPr>
            <a:picLocks noChangeAspect="1" noChangeArrowheads="1"/>
          </p:cNvPicPr>
          <p:nvPr/>
        </p:nvPicPr>
        <p:blipFill>
          <a:blip r:embed="rId2" cstate="print"/>
          <a:srcRect/>
          <a:stretch>
            <a:fillRect/>
          </a:stretch>
        </p:blipFill>
        <p:spPr bwMode="auto">
          <a:xfrm>
            <a:off x="4197769" y="4221088"/>
            <a:ext cx="4946231" cy="2636912"/>
          </a:xfrm>
          <a:prstGeom prst="rect">
            <a:avLst/>
          </a:prstGeom>
          <a:noFill/>
        </p:spPr>
      </p:pic>
      <p:pic>
        <p:nvPicPr>
          <p:cNvPr id="7174" name="Picture 6" descr="Képtalálat a következ&amp;odblac;re: „aleksandar vucic with orban viktor”"/>
          <p:cNvPicPr>
            <a:picLocks noChangeAspect="1" noChangeArrowheads="1"/>
          </p:cNvPicPr>
          <p:nvPr/>
        </p:nvPicPr>
        <p:blipFill>
          <a:blip r:embed="rId3" cstate="print"/>
          <a:srcRect/>
          <a:stretch>
            <a:fillRect/>
          </a:stretch>
        </p:blipFill>
        <p:spPr bwMode="auto">
          <a:xfrm>
            <a:off x="5753100" y="0"/>
            <a:ext cx="3390900" cy="37433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Képtalálat a következ&amp;odblac;re: „vucic otvorio novih fabrika”"/>
          <p:cNvPicPr>
            <a:picLocks noChangeAspect="1" noChangeArrowheads="1"/>
          </p:cNvPicPr>
          <p:nvPr/>
        </p:nvPicPr>
        <p:blipFill>
          <a:blip r:embed="rId2" cstate="print"/>
          <a:srcRect/>
          <a:stretch>
            <a:fillRect/>
          </a:stretch>
        </p:blipFill>
        <p:spPr bwMode="auto">
          <a:xfrm>
            <a:off x="4476022" y="3356992"/>
            <a:ext cx="4667977" cy="3501008"/>
          </a:xfrm>
          <a:prstGeom prst="rect">
            <a:avLst/>
          </a:prstGeom>
          <a:noFill/>
        </p:spPr>
      </p:pic>
      <p:sp>
        <p:nvSpPr>
          <p:cNvPr id="2" name="Cím 1"/>
          <p:cNvSpPr>
            <a:spLocks noGrp="1"/>
          </p:cNvSpPr>
          <p:nvPr>
            <p:ph type="title"/>
          </p:nvPr>
        </p:nvSpPr>
        <p:spPr/>
        <p:txBody>
          <a:bodyPr/>
          <a:lstStyle/>
          <a:p>
            <a:endParaRPr lang="hu-HU"/>
          </a:p>
        </p:txBody>
      </p:sp>
      <p:pic>
        <p:nvPicPr>
          <p:cNvPr id="3074" name="Picture 2" descr="Képtalálat a következ&amp;odblac;re: „vucic otvorio novih fabrika”"/>
          <p:cNvPicPr>
            <a:picLocks noChangeAspect="1" noChangeArrowheads="1"/>
          </p:cNvPicPr>
          <p:nvPr/>
        </p:nvPicPr>
        <p:blipFill>
          <a:blip r:embed="rId3" cstate="print"/>
          <a:srcRect/>
          <a:stretch>
            <a:fillRect/>
          </a:stretch>
        </p:blipFill>
        <p:spPr bwMode="auto">
          <a:xfrm>
            <a:off x="0" y="0"/>
            <a:ext cx="4676775" cy="3356992"/>
          </a:xfrm>
          <a:prstGeom prst="rect">
            <a:avLst/>
          </a:prstGeom>
          <a:noFill/>
        </p:spPr>
      </p:pic>
      <p:pic>
        <p:nvPicPr>
          <p:cNvPr id="3076" name="Picture 4" descr="Képtalálat a következ&amp;odblac;re: „vucic otvorio novih fabrika”"/>
          <p:cNvPicPr>
            <a:picLocks noChangeAspect="1" noChangeArrowheads="1"/>
          </p:cNvPicPr>
          <p:nvPr/>
        </p:nvPicPr>
        <p:blipFill>
          <a:blip r:embed="rId4" cstate="print"/>
          <a:srcRect/>
          <a:stretch>
            <a:fillRect/>
          </a:stretch>
        </p:blipFill>
        <p:spPr bwMode="auto">
          <a:xfrm>
            <a:off x="4100314" y="0"/>
            <a:ext cx="5043686" cy="3359608"/>
          </a:xfrm>
          <a:prstGeom prst="rect">
            <a:avLst/>
          </a:prstGeom>
          <a:noFill/>
        </p:spPr>
      </p:pic>
      <p:pic>
        <p:nvPicPr>
          <p:cNvPr id="3080" name="Picture 8" descr="Képtalálat a következ&amp;odblac;re: „vucic otvorio novih fabrika”"/>
          <p:cNvPicPr>
            <a:picLocks noChangeAspect="1" noChangeArrowheads="1"/>
          </p:cNvPicPr>
          <p:nvPr/>
        </p:nvPicPr>
        <p:blipFill>
          <a:blip r:embed="rId5" cstate="print"/>
          <a:srcRect/>
          <a:stretch>
            <a:fillRect/>
          </a:stretch>
        </p:blipFill>
        <p:spPr bwMode="auto">
          <a:xfrm>
            <a:off x="0" y="3257549"/>
            <a:ext cx="4476750" cy="360045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4" name="Tartalom helye 3"/>
          <p:cNvSpPr>
            <a:spLocks noGrp="1"/>
          </p:cNvSpPr>
          <p:nvPr>
            <p:ph sz="half" idx="2"/>
          </p:nvPr>
        </p:nvSpPr>
        <p:spPr/>
        <p:txBody>
          <a:bodyPr/>
          <a:lstStyle/>
          <a:p>
            <a:endParaRPr lang="hu-HU"/>
          </a:p>
        </p:txBody>
      </p:sp>
      <p:pic>
        <p:nvPicPr>
          <p:cNvPr id="48130" name="Picture 2" descr="Képtalálat a következ&amp;odblac;re: „vucic otvorio novih fabrika”"/>
          <p:cNvPicPr>
            <a:picLocks noChangeAspect="1" noChangeArrowheads="1"/>
          </p:cNvPicPr>
          <p:nvPr/>
        </p:nvPicPr>
        <p:blipFill>
          <a:blip r:embed="rId2" cstate="print"/>
          <a:srcRect/>
          <a:stretch>
            <a:fillRect/>
          </a:stretch>
        </p:blipFill>
        <p:spPr bwMode="auto">
          <a:xfrm>
            <a:off x="3524250" y="0"/>
            <a:ext cx="5619750" cy="3743325"/>
          </a:xfrm>
          <a:prstGeom prst="rect">
            <a:avLst/>
          </a:prstGeom>
          <a:noFill/>
        </p:spPr>
      </p:pic>
      <p:pic>
        <p:nvPicPr>
          <p:cNvPr id="48132" name="Picture 4" descr="Képtalálat a következ&amp;odblac;re: „vucic otvorio novih fabrika”"/>
          <p:cNvPicPr>
            <a:picLocks noChangeAspect="1" noChangeArrowheads="1"/>
          </p:cNvPicPr>
          <p:nvPr/>
        </p:nvPicPr>
        <p:blipFill>
          <a:blip r:embed="rId3" cstate="print"/>
          <a:srcRect/>
          <a:stretch>
            <a:fillRect/>
          </a:stretch>
        </p:blipFill>
        <p:spPr bwMode="auto">
          <a:xfrm>
            <a:off x="4283968" y="3429000"/>
            <a:ext cx="4860032" cy="3429000"/>
          </a:xfrm>
          <a:prstGeom prst="rect">
            <a:avLst/>
          </a:prstGeom>
          <a:noFill/>
        </p:spPr>
      </p:pic>
      <p:pic>
        <p:nvPicPr>
          <p:cNvPr id="48134" name="Picture 6" descr="Képtalálat a következ&amp;odblac;re: „vucic otvorio novih fabrika”"/>
          <p:cNvPicPr>
            <a:picLocks noChangeAspect="1" noChangeArrowheads="1"/>
          </p:cNvPicPr>
          <p:nvPr/>
        </p:nvPicPr>
        <p:blipFill>
          <a:blip r:embed="rId4" cstate="print"/>
          <a:srcRect/>
          <a:stretch>
            <a:fillRect/>
          </a:stretch>
        </p:blipFill>
        <p:spPr bwMode="auto">
          <a:xfrm>
            <a:off x="0" y="0"/>
            <a:ext cx="4981575" cy="3743325"/>
          </a:xfrm>
          <a:prstGeom prst="rect">
            <a:avLst/>
          </a:prstGeom>
          <a:noFill/>
        </p:spPr>
      </p:pic>
      <p:pic>
        <p:nvPicPr>
          <p:cNvPr id="8" name="Picture 6" descr="Kapcsolódó kép"/>
          <p:cNvPicPr>
            <a:picLocks noChangeAspect="1" noChangeArrowheads="1"/>
          </p:cNvPicPr>
          <p:nvPr/>
        </p:nvPicPr>
        <p:blipFill>
          <a:blip r:embed="rId5" cstate="print"/>
          <a:srcRect/>
          <a:stretch>
            <a:fillRect/>
          </a:stretch>
        </p:blipFill>
        <p:spPr bwMode="auto">
          <a:xfrm>
            <a:off x="0" y="3717032"/>
            <a:ext cx="4788024" cy="314096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922114"/>
          </a:xfrm>
        </p:spPr>
        <p:txBody>
          <a:bodyPr/>
          <a:lstStyle/>
          <a:p>
            <a:pPr algn="ctr"/>
            <a:r>
              <a:rPr lang="hu-HU" dirty="0" smtClean="0"/>
              <a:t>Államfőválasztás 2017</a:t>
            </a:r>
            <a:endParaRPr lang="hu-HU" dirty="0"/>
          </a:p>
        </p:txBody>
      </p:sp>
      <p:pic>
        <p:nvPicPr>
          <p:cNvPr id="4098" name="Picture 2" descr="Képtalálat a következ&amp;odblac;re: „vucic predsednicki izbori 2017 rezultati”"/>
          <p:cNvPicPr>
            <a:picLocks noChangeAspect="1" noChangeArrowheads="1"/>
          </p:cNvPicPr>
          <p:nvPr/>
        </p:nvPicPr>
        <p:blipFill>
          <a:blip r:embed="rId2" cstate="print"/>
          <a:srcRect/>
          <a:stretch>
            <a:fillRect/>
          </a:stretch>
        </p:blipFill>
        <p:spPr bwMode="auto">
          <a:xfrm>
            <a:off x="539552" y="1196752"/>
            <a:ext cx="8604448" cy="566124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p:txBody>
          <a:bodyPr/>
          <a:lstStyle/>
          <a:p>
            <a:endParaRPr lang="hu-HU"/>
          </a:p>
        </p:txBody>
      </p:sp>
      <p:sp>
        <p:nvSpPr>
          <p:cNvPr id="4" name="Tartalom helye 3"/>
          <p:cNvSpPr>
            <a:spLocks noGrp="1"/>
          </p:cNvSpPr>
          <p:nvPr>
            <p:ph sz="half" idx="2"/>
          </p:nvPr>
        </p:nvSpPr>
        <p:spPr/>
        <p:txBody>
          <a:bodyPr/>
          <a:lstStyle/>
          <a:p>
            <a:endParaRPr lang="hu-HU"/>
          </a:p>
        </p:txBody>
      </p:sp>
      <p:pic>
        <p:nvPicPr>
          <p:cNvPr id="49154" name="Picture 2" descr="C:\Users\Tibor\Desktop\Vucic beiktatás-06.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0"/>
            <a:ext cx="8229600" cy="634082"/>
          </a:xfrm>
        </p:spPr>
        <p:txBody>
          <a:bodyPr>
            <a:normAutofit fontScale="90000"/>
          </a:bodyPr>
          <a:lstStyle/>
          <a:p>
            <a:pPr algn="ctr"/>
            <a:r>
              <a:rPr lang="hu-HU" dirty="0" smtClean="0"/>
              <a:t>Koszovó és Vu</a:t>
            </a:r>
            <a:r>
              <a:rPr lang="sr-Latn-RS" dirty="0" smtClean="0"/>
              <a:t>čić</a:t>
            </a:r>
            <a:endParaRPr lang="hu-HU" dirty="0"/>
          </a:p>
        </p:txBody>
      </p:sp>
      <p:pic>
        <p:nvPicPr>
          <p:cNvPr id="2050" name="Picture 2" descr="Képtalálat a következ&amp;odblac;re: „voz kosovo”"/>
          <p:cNvPicPr>
            <a:picLocks noChangeAspect="1" noChangeArrowheads="1"/>
          </p:cNvPicPr>
          <p:nvPr/>
        </p:nvPicPr>
        <p:blipFill>
          <a:blip r:embed="rId2" cstate="print"/>
          <a:srcRect/>
          <a:stretch>
            <a:fillRect/>
          </a:stretch>
        </p:blipFill>
        <p:spPr bwMode="auto">
          <a:xfrm>
            <a:off x="0" y="4293096"/>
            <a:ext cx="4476750" cy="2564904"/>
          </a:xfrm>
          <a:prstGeom prst="rect">
            <a:avLst/>
          </a:prstGeom>
          <a:noFill/>
        </p:spPr>
      </p:pic>
      <p:pic>
        <p:nvPicPr>
          <p:cNvPr id="2052" name="Picture 4" descr="Képtalálat a következ&amp;odblac;re: „voz kosovo”"/>
          <p:cNvPicPr>
            <a:picLocks noChangeAspect="1" noChangeArrowheads="1"/>
          </p:cNvPicPr>
          <p:nvPr/>
        </p:nvPicPr>
        <p:blipFill>
          <a:blip r:embed="rId3" cstate="print"/>
          <a:srcRect/>
          <a:stretch>
            <a:fillRect/>
          </a:stretch>
        </p:blipFill>
        <p:spPr bwMode="auto">
          <a:xfrm>
            <a:off x="4667250" y="4257675"/>
            <a:ext cx="4476750" cy="2600325"/>
          </a:xfrm>
          <a:prstGeom prst="rect">
            <a:avLst/>
          </a:prstGeom>
          <a:noFill/>
        </p:spPr>
      </p:pic>
      <p:pic>
        <p:nvPicPr>
          <p:cNvPr id="2054" name="Picture 6" descr="Képtalálat a következ&amp;odblac;re: „vucic thaci 2017.08.”"/>
          <p:cNvPicPr>
            <a:picLocks noChangeAspect="1" noChangeArrowheads="1"/>
          </p:cNvPicPr>
          <p:nvPr/>
        </p:nvPicPr>
        <p:blipFill>
          <a:blip r:embed="rId4" cstate="print"/>
          <a:srcRect/>
          <a:stretch>
            <a:fillRect/>
          </a:stretch>
        </p:blipFill>
        <p:spPr bwMode="auto">
          <a:xfrm>
            <a:off x="1187624" y="548680"/>
            <a:ext cx="6657975" cy="37433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922114"/>
          </a:xfrm>
        </p:spPr>
        <p:txBody>
          <a:bodyPr/>
          <a:lstStyle/>
          <a:p>
            <a:pPr algn="ctr"/>
            <a:r>
              <a:rPr lang="hu-HU" dirty="0" smtClean="0"/>
              <a:t>„Akinek veszélyben az élete.”</a:t>
            </a:r>
            <a:endParaRPr lang="hu-HU" dirty="0"/>
          </a:p>
        </p:txBody>
      </p:sp>
      <p:pic>
        <p:nvPicPr>
          <p:cNvPr id="5121" name="Picture 1" descr="C:\Users\Tibor\Desktop\1213145_whatsapp-image-20170615-at-18.27.49_ls-s.jpg"/>
          <p:cNvPicPr>
            <a:picLocks noChangeAspect="1" noChangeArrowheads="1"/>
          </p:cNvPicPr>
          <p:nvPr/>
        </p:nvPicPr>
        <p:blipFill>
          <a:blip r:embed="rId2" cstate="print"/>
          <a:srcRect/>
          <a:stretch>
            <a:fillRect/>
          </a:stretch>
        </p:blipFill>
        <p:spPr bwMode="auto">
          <a:xfrm>
            <a:off x="395536" y="1169707"/>
            <a:ext cx="8532440" cy="56882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lstStyle/>
          <a:p>
            <a:pPr algn="ctr"/>
            <a:r>
              <a:rPr lang="hu-HU" dirty="0" smtClean="0"/>
              <a:t>ISIS fenyegetések</a:t>
            </a:r>
            <a:endParaRPr lang="hu-HU" dirty="0"/>
          </a:p>
        </p:txBody>
      </p:sp>
      <p:sp>
        <p:nvSpPr>
          <p:cNvPr id="3" name="Tartalom helye 2"/>
          <p:cNvSpPr>
            <a:spLocks noGrp="1"/>
          </p:cNvSpPr>
          <p:nvPr>
            <p:ph idx="1"/>
          </p:nvPr>
        </p:nvSpPr>
        <p:spPr>
          <a:xfrm>
            <a:off x="395536" y="1196752"/>
            <a:ext cx="6059016" cy="4824535"/>
          </a:xfrm>
        </p:spPr>
        <p:txBody>
          <a:bodyPr>
            <a:normAutofit fontScale="70000" lnSpcReduction="20000"/>
          </a:bodyPr>
          <a:lstStyle/>
          <a:p>
            <a:r>
              <a:rPr lang="hu-HU" dirty="0" smtClean="0"/>
              <a:t>2014.09.02.: </a:t>
            </a:r>
            <a:r>
              <a:rPr lang="pt-BR" dirty="0" smtClean="0"/>
              <a:t>Abu Bakr al-Baghdadi, az Iszlám Állam vezetője</a:t>
            </a:r>
            <a:r>
              <a:rPr lang="hu-HU" dirty="0" smtClean="0"/>
              <a:t> </a:t>
            </a:r>
            <a:r>
              <a:rPr lang="hu-HU" dirty="0" err="1" smtClean="0"/>
              <a:t>videoüzenetben</a:t>
            </a:r>
            <a:r>
              <a:rPr lang="hu-HU" dirty="0" smtClean="0"/>
              <a:t> megfenyegette Szerbiát.</a:t>
            </a:r>
          </a:p>
          <a:p>
            <a:pPr algn="just">
              <a:buNone/>
            </a:pPr>
            <a:r>
              <a:rPr lang="hu-HU" i="1" dirty="0" smtClean="0"/>
              <a:t>	</a:t>
            </a:r>
            <a:r>
              <a:rPr lang="hu-HU" sz="2800" i="1" dirty="0" smtClean="0"/>
              <a:t>„Hét napon belül ürítsék ki a damaszkuszi szerb nagykövetséget és rendeljék haza az összes diplomatát, különben mindenkivel végeznek.”</a:t>
            </a:r>
            <a:endParaRPr lang="hu-HU" sz="2800" dirty="0" smtClean="0"/>
          </a:p>
          <a:p>
            <a:r>
              <a:rPr lang="hu-HU" dirty="0" smtClean="0"/>
              <a:t>2015.11.25.: Fenyegetés Szerbiának, Horvátországnak és Macedóniának.</a:t>
            </a:r>
          </a:p>
          <a:p>
            <a:pPr algn="just">
              <a:buNone/>
            </a:pPr>
            <a:r>
              <a:rPr lang="hu-HU" i="1" dirty="0" smtClean="0"/>
              <a:t>	„Ha [a zászlók száma] eléri a 80-at, akkor – ahogyan a próféta is megmondta – a háború lángjai végül elégetnek benneteket a halál dobjain”.</a:t>
            </a:r>
            <a:endParaRPr lang="hu-HU" dirty="0" smtClean="0"/>
          </a:p>
          <a:p>
            <a:r>
              <a:rPr lang="hu-HU" dirty="0" smtClean="0"/>
              <a:t>2017.06.09.: Fenyegetés Szerbiának és Horvátországnak muzulmánok meggyilkolása miatt.</a:t>
            </a:r>
            <a:endParaRPr lang="hu-HU" dirty="0"/>
          </a:p>
        </p:txBody>
      </p:sp>
      <p:pic>
        <p:nvPicPr>
          <p:cNvPr id="2050" name="Picture 2" descr="aahatvan allam"/>
          <p:cNvPicPr>
            <a:picLocks noChangeAspect="1" noChangeArrowheads="1"/>
          </p:cNvPicPr>
          <p:nvPr/>
        </p:nvPicPr>
        <p:blipFill>
          <a:blip r:embed="rId2" cstate="print"/>
          <a:srcRect/>
          <a:stretch>
            <a:fillRect/>
          </a:stretch>
        </p:blipFill>
        <p:spPr bwMode="auto">
          <a:xfrm>
            <a:off x="5238750" y="4953000"/>
            <a:ext cx="3905250" cy="1905000"/>
          </a:xfrm>
          <a:prstGeom prst="rect">
            <a:avLst/>
          </a:prstGeom>
          <a:noFill/>
        </p:spPr>
      </p:pic>
      <p:sp>
        <p:nvSpPr>
          <p:cNvPr id="2052" name="AutoShape 4" descr="baghdadi"/>
          <p:cNvSpPr>
            <a:spLocks noChangeAspect="1" noChangeArrowheads="1"/>
          </p:cNvSpPr>
          <p:nvPr/>
        </p:nvSpPr>
        <p:spPr bwMode="auto">
          <a:xfrm>
            <a:off x="155575" y="-1714500"/>
            <a:ext cx="5724525" cy="357187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054" name="AutoShape 6" descr="baghdadi"/>
          <p:cNvSpPr>
            <a:spLocks noChangeAspect="1" noChangeArrowheads="1"/>
          </p:cNvSpPr>
          <p:nvPr/>
        </p:nvSpPr>
        <p:spPr bwMode="auto">
          <a:xfrm>
            <a:off x="155575" y="-1714500"/>
            <a:ext cx="5724525" cy="3571875"/>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056" name="AutoShape 8" descr="baghdadi"/>
          <p:cNvSpPr>
            <a:spLocks noChangeAspect="1" noChangeArrowheads="1"/>
          </p:cNvSpPr>
          <p:nvPr/>
        </p:nvSpPr>
        <p:spPr bwMode="auto">
          <a:xfrm>
            <a:off x="155575" y="-1714500"/>
            <a:ext cx="5724525" cy="3571875"/>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2058" name="Picture 10" descr="Képtalálat a következ&amp;odblac;re: „Abu Bakr al-Baghdadi”"/>
          <p:cNvPicPr>
            <a:picLocks noChangeAspect="1" noChangeArrowheads="1"/>
          </p:cNvPicPr>
          <p:nvPr/>
        </p:nvPicPr>
        <p:blipFill>
          <a:blip r:embed="rId3" cstate="print"/>
          <a:srcRect/>
          <a:stretch>
            <a:fillRect/>
          </a:stretch>
        </p:blipFill>
        <p:spPr bwMode="auto">
          <a:xfrm>
            <a:off x="6597094" y="1052736"/>
            <a:ext cx="2546906" cy="3239269"/>
          </a:xfrm>
          <a:prstGeom prst="rect">
            <a:avLst/>
          </a:prstGeom>
          <a:noFill/>
        </p:spPr>
      </p:pic>
      <p:sp>
        <p:nvSpPr>
          <p:cNvPr id="9" name="Szövegdoboz 8"/>
          <p:cNvSpPr txBox="1"/>
          <p:nvPr/>
        </p:nvSpPr>
        <p:spPr>
          <a:xfrm>
            <a:off x="6444208" y="4437112"/>
            <a:ext cx="2699792" cy="369332"/>
          </a:xfrm>
          <a:prstGeom prst="rect">
            <a:avLst/>
          </a:prstGeom>
          <a:noFill/>
        </p:spPr>
        <p:txBody>
          <a:bodyPr wrap="square" rtlCol="0">
            <a:spAutoFit/>
          </a:bodyPr>
          <a:lstStyle/>
          <a:p>
            <a:pPr algn="ctr"/>
            <a:r>
              <a:rPr lang="hu-HU" b="1" dirty="0" smtClean="0"/>
              <a:t>Abu </a:t>
            </a:r>
            <a:r>
              <a:rPr lang="hu-HU" b="1" dirty="0" err="1" smtClean="0"/>
              <a:t>Bakr</a:t>
            </a:r>
            <a:r>
              <a:rPr lang="hu-HU" b="1" dirty="0" smtClean="0"/>
              <a:t> </a:t>
            </a:r>
            <a:r>
              <a:rPr lang="hu-HU" b="1" dirty="0" err="1" smtClean="0"/>
              <a:t>al-Baghdadi</a:t>
            </a:r>
            <a:endParaRPr lang="hu-HU"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1202" name="Picture 2" descr="http://www.opensourceinvestigations.com/wp-content/uploads/2017/02/uae-57960_vucic.jpg"/>
          <p:cNvPicPr>
            <a:picLocks noChangeAspect="1" noChangeArrowheads="1"/>
          </p:cNvPicPr>
          <p:nvPr/>
        </p:nvPicPr>
        <p:blipFill>
          <a:blip r:embed="rId2" cstate="print"/>
          <a:srcRect/>
          <a:stretch>
            <a:fillRect/>
          </a:stretch>
        </p:blipFill>
        <p:spPr bwMode="auto">
          <a:xfrm>
            <a:off x="1" y="1"/>
            <a:ext cx="4860032" cy="3573016"/>
          </a:xfrm>
          <a:prstGeom prst="rect">
            <a:avLst/>
          </a:prstGeom>
          <a:noFill/>
        </p:spPr>
      </p:pic>
      <p:pic>
        <p:nvPicPr>
          <p:cNvPr id="51204" name="Picture 4" descr="Képtalálat a következ&amp;odblac;re: „vucic campaign photo”"/>
          <p:cNvPicPr>
            <a:picLocks noChangeAspect="1" noChangeArrowheads="1"/>
          </p:cNvPicPr>
          <p:nvPr/>
        </p:nvPicPr>
        <p:blipFill>
          <a:blip r:embed="rId3" cstate="print"/>
          <a:srcRect/>
          <a:stretch>
            <a:fillRect/>
          </a:stretch>
        </p:blipFill>
        <p:spPr bwMode="auto">
          <a:xfrm>
            <a:off x="4536656" y="3573016"/>
            <a:ext cx="4607344" cy="3284985"/>
          </a:xfrm>
          <a:prstGeom prst="rect">
            <a:avLst/>
          </a:prstGeom>
          <a:noFill/>
        </p:spPr>
      </p:pic>
      <p:pic>
        <p:nvPicPr>
          <p:cNvPr id="51206" name="Picture 6" descr="Képtalálat a következ&amp;odblac;re: „vucic chinese president”"/>
          <p:cNvPicPr>
            <a:picLocks noChangeAspect="1" noChangeArrowheads="1"/>
          </p:cNvPicPr>
          <p:nvPr/>
        </p:nvPicPr>
        <p:blipFill>
          <a:blip r:embed="rId4" cstate="print"/>
          <a:srcRect/>
          <a:stretch>
            <a:fillRect/>
          </a:stretch>
        </p:blipFill>
        <p:spPr bwMode="auto">
          <a:xfrm>
            <a:off x="4499992" y="0"/>
            <a:ext cx="4644008" cy="3501008"/>
          </a:xfrm>
          <a:prstGeom prst="rect">
            <a:avLst/>
          </a:prstGeom>
          <a:noFill/>
        </p:spPr>
      </p:pic>
      <p:pic>
        <p:nvPicPr>
          <p:cNvPr id="51208" name="Picture 8" descr="Foto: Tanjug/AP"/>
          <p:cNvPicPr>
            <a:picLocks noChangeAspect="1" noChangeArrowheads="1"/>
          </p:cNvPicPr>
          <p:nvPr/>
        </p:nvPicPr>
        <p:blipFill>
          <a:blip r:embed="rId5" cstate="print"/>
          <a:srcRect/>
          <a:stretch>
            <a:fillRect/>
          </a:stretch>
        </p:blipFill>
        <p:spPr bwMode="auto">
          <a:xfrm>
            <a:off x="0" y="3564550"/>
            <a:ext cx="4499992" cy="329344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8" name="Александар Вучић_ Задржаћу Србију на правом путу - брже, јаче, боље![1].mp4">
            <a:hlinkClick r:id="" action="ppaction://media"/>
          </p:cNvPr>
          <p:cNvPicPr>
            <a:picLocks noGrp="1" noRot="1" noChangeAspect="1"/>
          </p:cNvPicPr>
          <p:nvPr>
            <p:ph idx="1"/>
            <a:videoFile r:link="rId1"/>
          </p:nvPr>
        </p:nvPicPr>
        <p:blipFill>
          <a:blip r:embed="rId3" cstate="print"/>
          <a:stretch>
            <a:fillRect/>
          </a:stretch>
        </p:blipFill>
        <p:spPr>
          <a:xfrm>
            <a:off x="1"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Köszönöm a figyelmet!</a:t>
            </a:r>
            <a:endParaRPr lang="hu-HU" dirty="0"/>
          </a:p>
        </p:txBody>
      </p:sp>
      <p:pic>
        <p:nvPicPr>
          <p:cNvPr id="53250" name="Picture 2" descr="Képtalálat a következ&amp;odblac;re: „vucic blicstrip”"/>
          <p:cNvPicPr>
            <a:picLocks noChangeAspect="1" noChangeArrowheads="1"/>
          </p:cNvPicPr>
          <p:nvPr/>
        </p:nvPicPr>
        <p:blipFill>
          <a:blip r:embed="rId2" cstate="print"/>
          <a:srcRect/>
          <a:stretch>
            <a:fillRect/>
          </a:stretch>
        </p:blipFill>
        <p:spPr bwMode="auto">
          <a:xfrm>
            <a:off x="662517" y="1772816"/>
            <a:ext cx="8481483" cy="36408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ISIS toborzó-központok?</a:t>
            </a:r>
            <a:endParaRPr lang="hu-HU" dirty="0"/>
          </a:p>
        </p:txBody>
      </p:sp>
      <p:sp>
        <p:nvSpPr>
          <p:cNvPr id="3" name="Tartalom helye 2"/>
          <p:cNvSpPr>
            <a:spLocks noGrp="1"/>
          </p:cNvSpPr>
          <p:nvPr>
            <p:ph idx="1"/>
          </p:nvPr>
        </p:nvSpPr>
        <p:spPr>
          <a:xfrm>
            <a:off x="457200" y="1600201"/>
            <a:ext cx="5266928" cy="3917032"/>
          </a:xfrm>
        </p:spPr>
        <p:txBody>
          <a:bodyPr/>
          <a:lstStyle/>
          <a:p>
            <a:r>
              <a:rPr lang="hu-HU" dirty="0" smtClean="0"/>
              <a:t>Koszovó: </a:t>
            </a:r>
            <a:r>
              <a:rPr lang="hu-HU" dirty="0" err="1" smtClean="0"/>
              <a:t>Kaçaniku</a:t>
            </a:r>
            <a:r>
              <a:rPr lang="hu-HU" dirty="0" smtClean="0"/>
              <a:t> (30.000-ből 24 férfi)</a:t>
            </a:r>
          </a:p>
          <a:p>
            <a:r>
              <a:rPr lang="hu-HU" dirty="0" smtClean="0"/>
              <a:t>Szerbia: ? </a:t>
            </a:r>
            <a:endParaRPr lang="hu-HU" dirty="0"/>
          </a:p>
        </p:txBody>
      </p:sp>
      <p:pic>
        <p:nvPicPr>
          <p:cNvPr id="1026" name="Picture 2" descr="Képtalálat a következ&amp;odblac;re: „Kaçaniku isis training section”"/>
          <p:cNvPicPr>
            <a:picLocks noChangeAspect="1" noChangeArrowheads="1"/>
          </p:cNvPicPr>
          <p:nvPr/>
        </p:nvPicPr>
        <p:blipFill>
          <a:blip r:embed="rId2" cstate="print"/>
          <a:srcRect/>
          <a:stretch>
            <a:fillRect/>
          </a:stretch>
        </p:blipFill>
        <p:spPr bwMode="auto">
          <a:xfrm>
            <a:off x="3059832" y="3171824"/>
            <a:ext cx="5905500" cy="36861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88640"/>
            <a:ext cx="8229600" cy="850106"/>
          </a:xfrm>
        </p:spPr>
        <p:txBody>
          <a:bodyPr/>
          <a:lstStyle/>
          <a:p>
            <a:pPr algn="ctr"/>
            <a:r>
              <a:rPr lang="hu-HU" dirty="0" smtClean="0"/>
              <a:t>ISIS és a Balkán</a:t>
            </a:r>
            <a:endParaRPr lang="hu-HU" dirty="0"/>
          </a:p>
        </p:txBody>
      </p:sp>
      <p:sp>
        <p:nvSpPr>
          <p:cNvPr id="3" name="Tartalom helye 2"/>
          <p:cNvSpPr>
            <a:spLocks noGrp="1"/>
          </p:cNvSpPr>
          <p:nvPr>
            <p:ph idx="1"/>
          </p:nvPr>
        </p:nvSpPr>
        <p:spPr>
          <a:xfrm>
            <a:off x="755576" y="1052736"/>
            <a:ext cx="8229600" cy="4680519"/>
          </a:xfrm>
        </p:spPr>
        <p:txBody>
          <a:bodyPr>
            <a:normAutofit fontScale="55000" lnSpcReduction="20000"/>
          </a:bodyPr>
          <a:lstStyle/>
          <a:p>
            <a:r>
              <a:rPr lang="hu-HU" dirty="0" smtClean="0"/>
              <a:t>Kb. 800 fő csatlakozott az </a:t>
            </a:r>
            <a:r>
              <a:rPr lang="hu-HU" dirty="0" err="1" smtClean="0"/>
              <a:t>ISIS-hez</a:t>
            </a:r>
            <a:r>
              <a:rPr lang="hu-HU" dirty="0" smtClean="0"/>
              <a:t> (</a:t>
            </a:r>
            <a:r>
              <a:rPr lang="hu-HU" dirty="0" err="1" smtClean="0"/>
              <a:t>Europol</a:t>
            </a:r>
            <a:r>
              <a:rPr lang="hu-HU" dirty="0" smtClean="0"/>
              <a:t>).</a:t>
            </a:r>
          </a:p>
          <a:p>
            <a:r>
              <a:rPr lang="hu-HU" dirty="0" smtClean="0"/>
              <a:t>Szerbia: </a:t>
            </a:r>
          </a:p>
          <a:p>
            <a:pPr lvl="1"/>
            <a:r>
              <a:rPr lang="hu-HU" dirty="0" smtClean="0"/>
              <a:t>49 fő csatlakozó</a:t>
            </a:r>
          </a:p>
          <a:p>
            <a:r>
              <a:rPr lang="hu-HU" dirty="0" smtClean="0"/>
              <a:t>Bosznia-Hercegovina: </a:t>
            </a:r>
          </a:p>
          <a:p>
            <a:pPr lvl="1"/>
            <a:r>
              <a:rPr lang="hu-HU" dirty="0" smtClean="0"/>
              <a:t>300 fő csatlakozó (2016: 61 nő, 81 gyermek) – 30 halott,</a:t>
            </a:r>
          </a:p>
          <a:p>
            <a:pPr lvl="1"/>
            <a:r>
              <a:rPr lang="hu-HU" dirty="0" smtClean="0"/>
              <a:t>50 fő visszatérő,</a:t>
            </a:r>
          </a:p>
          <a:p>
            <a:pPr lvl="1"/>
            <a:r>
              <a:rPr lang="hu-HU" dirty="0" smtClean="0"/>
              <a:t>20 fő letartóztatása és eljárása</a:t>
            </a:r>
          </a:p>
          <a:p>
            <a:r>
              <a:rPr lang="hu-HU" dirty="0" smtClean="0"/>
              <a:t>Koszovó: </a:t>
            </a:r>
          </a:p>
          <a:p>
            <a:pPr lvl="1"/>
            <a:r>
              <a:rPr lang="hu-HU" dirty="0" smtClean="0"/>
              <a:t>315 fő csatlakozó (44 nő) - 58 halott,</a:t>
            </a:r>
          </a:p>
          <a:p>
            <a:pPr lvl="1"/>
            <a:r>
              <a:rPr lang="hu-HU" dirty="0" smtClean="0"/>
              <a:t>kb. 70 fő visszatérő,</a:t>
            </a:r>
          </a:p>
          <a:p>
            <a:pPr lvl="1"/>
            <a:r>
              <a:rPr lang="hu-HU" dirty="0" smtClean="0"/>
              <a:t>2015-től 100 fő letartóztatása, 50 eljárás.</a:t>
            </a:r>
          </a:p>
          <a:p>
            <a:r>
              <a:rPr lang="hu-HU" dirty="0" smtClean="0"/>
              <a:t>Albánia: </a:t>
            </a:r>
          </a:p>
          <a:p>
            <a:pPr lvl="1"/>
            <a:r>
              <a:rPr lang="hu-HU" dirty="0" smtClean="0"/>
              <a:t>100 fő csatlakozó (2012-2014),</a:t>
            </a:r>
          </a:p>
          <a:p>
            <a:pPr lvl="1"/>
            <a:r>
              <a:rPr lang="hu-HU" dirty="0" smtClean="0"/>
              <a:t>kb. 30 fő visszatérő,</a:t>
            </a:r>
          </a:p>
          <a:p>
            <a:pPr lvl="1"/>
            <a:r>
              <a:rPr lang="hu-HU" dirty="0" smtClean="0"/>
              <a:t>25 fő letartóztatása.</a:t>
            </a:r>
          </a:p>
          <a:p>
            <a:r>
              <a:rPr lang="hu-HU" dirty="0" smtClean="0"/>
              <a:t>Macedónia: </a:t>
            </a:r>
          </a:p>
          <a:p>
            <a:pPr lvl="1"/>
            <a:r>
              <a:rPr lang="hu-HU" dirty="0" smtClean="0"/>
              <a:t>110 fő csatlakozó (6 nő) – 25 halott,</a:t>
            </a:r>
          </a:p>
          <a:p>
            <a:pPr lvl="1"/>
            <a:r>
              <a:rPr lang="hu-HU" dirty="0" smtClean="0"/>
              <a:t>kb. 86 fő visszatérő,</a:t>
            </a:r>
          </a:p>
          <a:p>
            <a:pPr lvl="1"/>
            <a:r>
              <a:rPr lang="hu-HU" dirty="0" smtClean="0"/>
              <a:t>29 fő letartóztatása.</a:t>
            </a:r>
            <a:endParaRPr lang="hu-HU" dirty="0"/>
          </a:p>
        </p:txBody>
      </p:sp>
      <p:pic>
        <p:nvPicPr>
          <p:cNvPr id="16386" name="Picture 2" descr="Képtalálat a következ&amp;odblac;re: „balkan isis”"/>
          <p:cNvPicPr>
            <a:picLocks noChangeAspect="1" noChangeArrowheads="1"/>
          </p:cNvPicPr>
          <p:nvPr/>
        </p:nvPicPr>
        <p:blipFill>
          <a:blip r:embed="rId2" cstate="print"/>
          <a:srcRect/>
          <a:stretch>
            <a:fillRect/>
          </a:stretch>
        </p:blipFill>
        <p:spPr bwMode="auto">
          <a:xfrm>
            <a:off x="6156176" y="2564904"/>
            <a:ext cx="2987824" cy="41044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fontScale="90000"/>
          </a:bodyPr>
          <a:lstStyle/>
          <a:p>
            <a:pPr algn="ctr"/>
            <a:r>
              <a:rPr lang="hu-HU" dirty="0" smtClean="0"/>
              <a:t>„A magyar határtól 100 km-re”</a:t>
            </a:r>
            <a:endParaRPr lang="hu-HU" dirty="0"/>
          </a:p>
        </p:txBody>
      </p:sp>
      <p:sp>
        <p:nvSpPr>
          <p:cNvPr id="5" name="Szövegdoboz 4"/>
          <p:cNvSpPr txBox="1"/>
          <p:nvPr/>
        </p:nvSpPr>
        <p:spPr>
          <a:xfrm>
            <a:off x="2195736" y="5949280"/>
            <a:ext cx="6624736" cy="369332"/>
          </a:xfrm>
          <a:prstGeom prst="rect">
            <a:avLst/>
          </a:prstGeom>
          <a:noFill/>
        </p:spPr>
        <p:txBody>
          <a:bodyPr wrap="square" rtlCol="0">
            <a:spAutoFit/>
          </a:bodyPr>
          <a:lstStyle/>
          <a:p>
            <a:r>
              <a:rPr lang="hu-HU" dirty="0" err="1" smtClean="0"/>
              <a:t>Gornja</a:t>
            </a:r>
            <a:r>
              <a:rPr lang="hu-HU" dirty="0" smtClean="0"/>
              <a:t> Mao</a:t>
            </a:r>
            <a:r>
              <a:rPr lang="sr-Latn-RS" dirty="0" smtClean="0"/>
              <a:t>č</a:t>
            </a:r>
            <a:r>
              <a:rPr lang="hu-HU" dirty="0" smtClean="0"/>
              <a:t>a (Bosznia-Hercegovina), 2015.02.05.</a:t>
            </a:r>
            <a:endParaRPr lang="hu-HU" dirty="0"/>
          </a:p>
        </p:txBody>
      </p:sp>
      <p:pic>
        <p:nvPicPr>
          <p:cNvPr id="4100" name="Picture 4" descr="Képtalálat a következ&amp;odblac;re: „iszlám állam zászló bosznia”"/>
          <p:cNvPicPr>
            <a:picLocks noChangeAspect="1" noChangeArrowheads="1"/>
          </p:cNvPicPr>
          <p:nvPr/>
        </p:nvPicPr>
        <p:blipFill>
          <a:blip r:embed="rId2" cstate="print"/>
          <a:srcRect/>
          <a:stretch>
            <a:fillRect/>
          </a:stretch>
        </p:blipFill>
        <p:spPr bwMode="auto">
          <a:xfrm>
            <a:off x="539552" y="1216599"/>
            <a:ext cx="8604448" cy="4443559"/>
          </a:xfrm>
          <a:prstGeom prst="rect">
            <a:avLst/>
          </a:prstGeom>
          <a:noFill/>
        </p:spPr>
      </p:pic>
      <p:pic>
        <p:nvPicPr>
          <p:cNvPr id="4098" name="Picture 2" descr="Képtalálat a következ&amp;odblac;re: „isis flag bosnia”"/>
          <p:cNvPicPr>
            <a:picLocks noChangeAspect="1" noChangeArrowheads="1"/>
          </p:cNvPicPr>
          <p:nvPr/>
        </p:nvPicPr>
        <p:blipFill>
          <a:blip r:embed="rId3" cstate="print"/>
          <a:srcRect/>
          <a:stretch>
            <a:fillRect/>
          </a:stretch>
        </p:blipFill>
        <p:spPr bwMode="auto">
          <a:xfrm>
            <a:off x="4499993" y="2761008"/>
            <a:ext cx="4644008" cy="29062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err="1" smtClean="0"/>
              <a:t>Nurset</a:t>
            </a:r>
            <a:r>
              <a:rPr lang="hu-HU" dirty="0" smtClean="0"/>
              <a:t> </a:t>
            </a:r>
            <a:r>
              <a:rPr lang="hu-HU" dirty="0" err="1" smtClean="0"/>
              <a:t>Imamovi</a:t>
            </a:r>
            <a:r>
              <a:rPr lang="sr-Latn-RS" dirty="0" smtClean="0"/>
              <a:t>č</a:t>
            </a:r>
            <a:endParaRPr lang="hu-HU" dirty="0"/>
          </a:p>
        </p:txBody>
      </p:sp>
      <p:pic>
        <p:nvPicPr>
          <p:cNvPr id="32770" name="Picture 2" descr="nusret imamovics.jpg"/>
          <p:cNvPicPr>
            <a:picLocks noChangeAspect="1" noChangeArrowheads="1"/>
          </p:cNvPicPr>
          <p:nvPr/>
        </p:nvPicPr>
        <p:blipFill>
          <a:blip r:embed="rId2" cstate="print"/>
          <a:srcRect/>
          <a:stretch>
            <a:fillRect/>
          </a:stretch>
        </p:blipFill>
        <p:spPr bwMode="auto">
          <a:xfrm>
            <a:off x="1187624" y="1268760"/>
            <a:ext cx="6336704" cy="47598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err="1" smtClean="0"/>
              <a:t>Husein</a:t>
            </a:r>
            <a:r>
              <a:rPr lang="hu-HU" dirty="0" smtClean="0"/>
              <a:t> </a:t>
            </a:r>
            <a:r>
              <a:rPr lang="hu-HU" dirty="0" err="1" smtClean="0"/>
              <a:t>Bilal</a:t>
            </a:r>
            <a:r>
              <a:rPr lang="hu-HU" dirty="0" smtClean="0"/>
              <a:t> </a:t>
            </a:r>
            <a:r>
              <a:rPr lang="hu-HU" dirty="0" err="1" smtClean="0"/>
              <a:t>Bosnic</a:t>
            </a:r>
            <a:endParaRPr lang="hu-HU" dirty="0"/>
          </a:p>
        </p:txBody>
      </p:sp>
      <p:pic>
        <p:nvPicPr>
          <p:cNvPr id="1026" name="Picture 2" descr="http://www.balkaninsight.com/en/file/show/Images/Images.New/Events/Action%20Damask%20arrests%202.jpg"/>
          <p:cNvPicPr>
            <a:picLocks noChangeAspect="1" noChangeArrowheads="1"/>
          </p:cNvPicPr>
          <p:nvPr/>
        </p:nvPicPr>
        <p:blipFill>
          <a:blip r:embed="rId2" cstate="print"/>
          <a:srcRect/>
          <a:stretch>
            <a:fillRect/>
          </a:stretch>
        </p:blipFill>
        <p:spPr bwMode="auto">
          <a:xfrm>
            <a:off x="1475656" y="1340768"/>
            <a:ext cx="6336704" cy="4727700"/>
          </a:xfrm>
          <a:prstGeom prst="rect">
            <a:avLst/>
          </a:prstGeom>
          <a:noFill/>
        </p:spPr>
      </p:pic>
    </p:spTree>
  </p:cSld>
  <p:clrMapOvr>
    <a:masterClrMapping/>
  </p:clrMapOvr>
</p:sld>
</file>

<file path=ppt/theme/theme1.xml><?xml version="1.0" encoding="utf-8"?>
<a:theme xmlns:a="http://schemas.openxmlformats.org/drawingml/2006/main" name="NKE_prezentacio_Ludovika Szabadegyet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E">
      <a:majorFont>
        <a:latin typeface="Optima HU Bd"/>
        <a:ea typeface=""/>
        <a:cs typeface=""/>
      </a:majorFont>
      <a:minorFont>
        <a:latin typeface="Optima HU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NKE_prezentacio_Ludovika Szabadegyetem</Template>
  <TotalTime>469</TotalTime>
  <Words>2753</Words>
  <Application>Microsoft Office PowerPoint</Application>
  <PresentationFormat>Diavetítés a képernyőre (4:3 oldalarány)</PresentationFormat>
  <Paragraphs>1656</Paragraphs>
  <Slides>42</Slides>
  <Notes>0</Notes>
  <HiddenSlides>0</HiddenSlides>
  <MMClips>1</MMClips>
  <ScaleCrop>false</ScaleCrop>
  <HeadingPairs>
    <vt:vector size="4" baseType="variant">
      <vt:variant>
        <vt:lpstr>Téma</vt:lpstr>
      </vt:variant>
      <vt:variant>
        <vt:i4>1</vt:i4>
      </vt:variant>
      <vt:variant>
        <vt:lpstr>Diacímek</vt:lpstr>
      </vt:variant>
      <vt:variant>
        <vt:i4>42</vt:i4>
      </vt:variant>
    </vt:vector>
  </HeadingPairs>
  <TitlesOfParts>
    <vt:vector size="43" baseType="lpstr">
      <vt:lpstr>NKE_prezentacio_Ludovika Szabadegyetem</vt:lpstr>
      <vt:lpstr>A Balkán XXI. századi kihívásai: radikalizmus, populizmus, demokrácia</vt:lpstr>
      <vt:lpstr>Radikalizmus a Balkánon</vt:lpstr>
      <vt:lpstr>Támogatások</vt:lpstr>
      <vt:lpstr>ISIS fenyegetések</vt:lpstr>
      <vt:lpstr>ISIS toborzó-központok?</vt:lpstr>
      <vt:lpstr>ISIS és a Balkán</vt:lpstr>
      <vt:lpstr>„A magyar határtól 100 km-re”</vt:lpstr>
      <vt:lpstr>Nurset Imamovič</vt:lpstr>
      <vt:lpstr>Husein Bilal Bosnic</vt:lpstr>
      <vt:lpstr>Elvira Karalič (két kiskorú gyermekét – 10 éves fiát, 3 éves kislányát – és 13 év házasság után a férjét hagyta otthon)</vt:lpstr>
      <vt:lpstr>Fenyegetés Boszniának 2017.06.08.</vt:lpstr>
      <vt:lpstr>Chamile Tahiri</vt:lpstr>
      <vt:lpstr>Lavdim Muhaxheri „Abu Abdullah al Kosova” (balkáni mészáros)</vt:lpstr>
      <vt:lpstr>Állami válaszok</vt:lpstr>
      <vt:lpstr>Demokrácia a Balkánon</vt:lpstr>
      <vt:lpstr>PowerPoint bemutató</vt:lpstr>
      <vt:lpstr>Montenegró Nation in Transit: Félig konszolidált demokrácia</vt:lpstr>
      <vt:lpstr>PowerPoint bemutató</vt:lpstr>
      <vt:lpstr>Szerbia Nations in Transit:  Félig konszolidált demokrácia</vt:lpstr>
      <vt:lpstr>PowerPoint bemutató</vt:lpstr>
      <vt:lpstr>Albánia Nations in Transit: Hibrid rezsim</vt:lpstr>
      <vt:lpstr>PowerPoint bemutató</vt:lpstr>
      <vt:lpstr>Macedónia Nations in Transit: Hibrid rezsim</vt:lpstr>
      <vt:lpstr>PowerPoint bemutató</vt:lpstr>
      <vt:lpstr>Bosznia-Hercegovina Nations in Transit: Hibrid rezsim</vt:lpstr>
      <vt:lpstr>PowerPoint bemutató</vt:lpstr>
      <vt:lpstr>Koszovó Nations in Transit: Hibrid rezsim</vt:lpstr>
      <vt:lpstr>PowerPoint bemutató</vt:lpstr>
      <vt:lpstr>Korrupciós percepciós index</vt:lpstr>
      <vt:lpstr>Populizmus a Balkánon</vt:lpstr>
      <vt:lpstr>PowerPoint bemutató</vt:lpstr>
      <vt:lpstr>PowerPoint bemutató</vt:lpstr>
      <vt:lpstr>„Aleksandar Vučić megemelte hazánk nemzetközi hírnevét, visszanyerte diplomáciai és katonai erejét, és stabilitást hozott a térségben.”</vt:lpstr>
      <vt:lpstr>PowerPoint bemutató</vt:lpstr>
      <vt:lpstr>PowerPoint bemutató</vt:lpstr>
      <vt:lpstr>Államfőválasztás 2017</vt:lpstr>
      <vt:lpstr>PowerPoint bemutató</vt:lpstr>
      <vt:lpstr>Koszovó és Vučić</vt:lpstr>
      <vt:lpstr>„Akinek veszélyben az élete.”</vt:lpstr>
      <vt:lpstr>PowerPoint bemutató</vt:lpstr>
      <vt:lpstr>PowerPoint bemutató</vt:lpstr>
      <vt:lpstr>Köszönöm a figyelmet!</vt:lpstr>
    </vt:vector>
  </TitlesOfParts>
  <Company>NKE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egeresiz</dc:creator>
  <cp:lastModifiedBy>szabozs</cp:lastModifiedBy>
  <cp:revision>56</cp:revision>
  <dcterms:created xsi:type="dcterms:W3CDTF">2017-01-26T13:34:56Z</dcterms:created>
  <dcterms:modified xsi:type="dcterms:W3CDTF">2017-09-19T11:55:42Z</dcterms:modified>
</cp:coreProperties>
</file>