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  <p:sldMasterId id="2147483706" r:id="rId4"/>
    <p:sldMasterId id="2147483718" r:id="rId5"/>
    <p:sldMasterId id="2147483730" r:id="rId6"/>
    <p:sldMasterId id="2147483742" r:id="rId7"/>
  </p:sldMasterIdLst>
  <p:notesMasterIdLst>
    <p:notesMasterId r:id="rId54"/>
  </p:notesMasterIdLst>
  <p:sldIdLst>
    <p:sldId id="256" r:id="rId8"/>
    <p:sldId id="257" r:id="rId9"/>
    <p:sldId id="293" r:id="rId10"/>
    <p:sldId id="292" r:id="rId11"/>
    <p:sldId id="313" r:id="rId12"/>
    <p:sldId id="315" r:id="rId13"/>
    <p:sldId id="258" r:id="rId14"/>
    <p:sldId id="279" r:id="rId15"/>
    <p:sldId id="317" r:id="rId16"/>
    <p:sldId id="263" r:id="rId17"/>
    <p:sldId id="307" r:id="rId18"/>
    <p:sldId id="270" r:id="rId19"/>
    <p:sldId id="318" r:id="rId20"/>
    <p:sldId id="319" r:id="rId21"/>
    <p:sldId id="320" r:id="rId22"/>
    <p:sldId id="265" r:id="rId23"/>
    <p:sldId id="266" r:id="rId24"/>
    <p:sldId id="267" r:id="rId25"/>
    <p:sldId id="289" r:id="rId26"/>
    <p:sldId id="309" r:id="rId27"/>
    <p:sldId id="308" r:id="rId28"/>
    <p:sldId id="334" r:id="rId29"/>
    <p:sldId id="325" r:id="rId30"/>
    <p:sldId id="283" r:id="rId31"/>
    <p:sldId id="331" r:id="rId32"/>
    <p:sldId id="332" r:id="rId33"/>
    <p:sldId id="310" r:id="rId34"/>
    <p:sldId id="311" r:id="rId35"/>
    <p:sldId id="312" r:id="rId36"/>
    <p:sldId id="333" r:id="rId37"/>
    <p:sldId id="260" r:id="rId38"/>
    <p:sldId id="281" r:id="rId39"/>
    <p:sldId id="278" r:id="rId40"/>
    <p:sldId id="321" r:id="rId41"/>
    <p:sldId id="297" r:id="rId42"/>
    <p:sldId id="322" r:id="rId43"/>
    <p:sldId id="324" r:id="rId44"/>
    <p:sldId id="323" r:id="rId45"/>
    <p:sldId id="286" r:id="rId46"/>
    <p:sldId id="287" r:id="rId47"/>
    <p:sldId id="288" r:id="rId48"/>
    <p:sldId id="296" r:id="rId49"/>
    <p:sldId id="299" r:id="rId50"/>
    <p:sldId id="316" r:id="rId51"/>
    <p:sldId id="335" r:id="rId52"/>
    <p:sldId id="304" r:id="rId5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szarosB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516" autoAdjust="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DF86F-189D-45AF-B991-59DC85997A4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CCB9-98BD-42AE-8737-75FA13E34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0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0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3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54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9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4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2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3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1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2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4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6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6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6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6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16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7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5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3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3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2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CB9-98BD-42AE-8737-75FA13E34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EE12-A39C-4E4E-B3FB-E27DCBA1672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1511-F2FB-40FC-A2E7-073DEEA162D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3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9812-91F7-47A1-BF60-4B46D71B858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0F32-C33F-426B-AFEF-97E6AB9D7C5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07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C8F0A-5373-4CF9-8E80-0FCE245EDE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9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DA5A-1909-4B2F-B725-E8867900E09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E92C-0B3B-4C1A-984E-B5FA8941C0C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0C2F-8D58-4319-8C14-0F482DAC3F1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56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298B-D3EF-41D7-B59A-8FFA1FEA209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6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3293-1A57-4DCE-A67B-8C7B0F1E9BB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A17D-4734-483C-A3CC-34883DB0CCD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EE12-A39C-4E4E-B3FB-E27DCBA1672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1511-F2FB-40FC-A2E7-073DEEA162D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5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9812-91F7-47A1-BF60-4B46D71B858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3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0F32-C33F-426B-AFEF-97E6AB9D7C5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12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C8F0A-5373-4CF9-8E80-0FCE245EDE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DA5A-1909-4B2F-B725-E8867900E09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E92C-0B3B-4C1A-984E-B5FA8941C0C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12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0C2F-8D58-4319-8C14-0F482DAC3F1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298B-D3EF-41D7-B59A-8FFA1FEA209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3293-1A57-4DCE-A67B-8C7B0F1E9BB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6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A17D-4734-483C-A3CC-34883DB0CCD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9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D4B8-AA2E-4264-9557-D5294A3CB1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889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9749-2145-42BD-883D-1337022B2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928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9A8A-0703-483C-81E6-A34490AA97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148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47CFD-8822-410E-A82C-15B754B390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589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39C1-38E2-4B41-B42C-BB4F37935C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08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89C2-2712-481F-AD81-A52068138C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341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3EF9-CC92-43D5-8A71-82C712C844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59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B5A0-0CD0-4EB5-861E-E330CBD080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9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7B2E-E679-4357-AF2D-7390067409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96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5442-77F6-42C9-AF37-DCD349C830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199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E413-B095-486F-9DD8-5132C631E5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815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8BBE6-6B24-4DB2-B6FC-899248B947E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D29B-01B7-47EC-B1A1-B4A1A6B3D20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0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F757-9DE0-4E79-AB12-A280FBD958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94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6EA7-F713-4900-A8E4-341F193CE96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94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A52C-D767-4898-B742-1664E65FEB0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7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B435-B213-44C0-8175-78357980BB3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17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1304-837D-4DA0-976B-E5B3377FEEA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F045-BEC8-40A4-A29D-700CA142E46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53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4327-E7AB-482A-8B03-DDA4889CA74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67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19C9-69FD-4438-8C94-CC364FC6138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0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3B5F-E13D-4DB4-9DF2-AAC6913485F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8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3D5E-BF8B-454A-BD39-D651D00DA3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349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5CFD-9F33-456C-9FA0-C991932A00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495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C10C-E5AD-4D91-93A3-6C3C4513C0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661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384D-B88B-401F-8A89-A8BCC90092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834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CD57-613A-4478-B1F9-A50A67D15A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04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6BA8-6C5B-4EAB-8622-87476F3419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4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0A24-6B6E-4191-A5EA-95C4565A24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266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9106-8DA3-428B-B2C6-E6A59C3819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327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AD51-FFEE-4D6B-A3E0-AB25C56DB6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221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B3EC-4660-4129-A2C9-54656076BA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260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FD91-67F2-49EE-AF83-EF1CA8BB7A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69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39A3-AD16-48E1-8B7E-0569CFE442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661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8C12-7D4D-4690-AFED-F63F17B441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22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E6AC-295A-46BD-A18B-953FE3BEB2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462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FB2D-5B45-4DB2-912F-E6903CF502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714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5F6E-2D87-4936-B376-1B73AA1B8B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7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91CB-94CB-4E10-BBCF-1757E81846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070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DD25-DDE9-41DE-8AAC-C7A1169F06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71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8584-D1BE-4B3D-B051-F5ED16209E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497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B618-CC46-4C08-B5CD-69BFC2D091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779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CC04-8761-4803-8C54-CEBC825E20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340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FDF0-296F-4426-A4E9-970EBA7ABE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02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7C92F-6DC6-4702-9A35-EF9B13425970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7C92F-6DC6-4702-9A35-EF9B13425970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E8610-D65E-43C9-975B-DD36CAABE06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7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CE5BE-008E-48C2-8401-7E977435E71E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28BE3-016E-4C42-B749-3275B919FCC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81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F8432-598E-4ABC-B1AF-46D228C2A82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6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5175" y="404664"/>
            <a:ext cx="8206680" cy="290775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nyomozók alkalmazása a bűnüldözésben</a:t>
            </a:r>
            <a:b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(2017. október 3.)</a:t>
            </a:r>
            <a:endParaRPr lang="hu-H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776864" cy="2639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Mészáros Bence r. ezredes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tanszékvezető egyetemi docens</a:t>
            </a:r>
          </a:p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tudományos és nemzetközi dékánhelyettes</a:t>
            </a:r>
          </a:p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NKE RTK</a:t>
            </a:r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2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87" y="0"/>
            <a:ext cx="5037793" cy="686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8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jó legenda ismérvei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085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Vonzó a célszemély(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számra;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Kellőképpen hihető;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Ellenőrzés-biztos;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Valódi elemeket is tartalmaz.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5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teoretikus fogalma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4210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bűnüldöző szerv olyan tagja aki e minőségét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huzamosabb időre létrehozott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fiktív személyazonosság, és az ahhoz tartozó fedőtörténet (ún. legenda) segítségével leplezi a bevetése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során, annak érdekében, hogy bűncselekményekről és azok elkövetőiről gyűjtsön információkat és bizonyítékokat.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7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2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nyomozók típusai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Könnyű fedéses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csak alkalmanként, rövid ideig (pár nap, esetleg pár hét) bújik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nyomozó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legendát jelentő személy bőrébe, de ezen kívül megtartja a valódi személyazonosságát és éli az ahhoz tartozó életét.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Mély fedéses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megbízatás időtartamára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nyomozó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külső szemlélő számára teljes egészében „eggyé válik” a legenda személlyel, kizárólag annak – jellemzően bűnözői – életét élve, ez akár hónapokig vagy évekig is eltarthat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7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7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1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fogalma</a:t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lege </a:t>
            </a:r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6510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titkos információgyűjtés keretében eljáró, a kilétét leplező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rendőr (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titkos információgyűjtés keretében eljáró – kilétét leplező – pénzügyi nyomozó (</a:t>
            </a:r>
            <a:r>
              <a:rPr 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Navtv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nyomozó hatóság olyan tagja, aki e minőségét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leplezi (Be.).</a:t>
            </a:r>
          </a:p>
        </p:txBody>
      </p:sp>
    </p:spTree>
    <p:extLst>
      <p:ext uri="{BB962C8B-B14F-4D97-AF65-F5344CB8AC3E}">
        <p14:creationId xmlns:p14="http://schemas.microsoft.com/office/powerpoint/2010/main" val="18470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alkalmazásának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szükségessége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464495"/>
          </a:xfrm>
        </p:spPr>
        <p:txBody>
          <a:bodyPr/>
          <a:lstStyle/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bűnszervezetekkel szemben való küzdelem;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sértett nélküli bűncselekmények;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bűncselekmények </a:t>
            </a: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megelőzése;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határon átnyúló bűnözés;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hu-H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errorizmus;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bizonyítási </a:t>
            </a:r>
            <a:r>
              <a:rPr lang="hu-H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nehézségek</a:t>
            </a:r>
            <a:r>
              <a:rPr lang="hu-H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2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Szervezett bűnözés jellemzői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6085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konspirált és szervezett elkövetés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legális tevékenységekkel leplezik magukat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tanúk megfélemlítése, 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lefizetése (megsemmisítése);</a:t>
            </a:r>
            <a:endParaRPr lang="hu-H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anyagi, technikai és emberi erőforrásokkal rendelkeznek;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bűnszervezetek </a:t>
            </a: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elfogott tagjai nem működnek együtt a büntetőeljárásban a 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hatóságokkal;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végrehajtók elkülönülnek a fő irányítóktól (több szint létezik);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egyes szintek nem feltétlenül ismerik egymást, vagy leplezett módon </a:t>
            </a: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kommunikálnak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3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32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Bűnszervezeti struktúra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24846"/>
              </p:ext>
            </p:extLst>
          </p:nvPr>
        </p:nvGraphicFramePr>
        <p:xfrm>
          <a:off x="678321" y="1124744"/>
          <a:ext cx="8329248" cy="4680823"/>
        </p:xfrm>
        <a:graphic>
          <a:graphicData uri="http://schemas.openxmlformats.org/drawingml/2006/table">
            <a:tbl>
              <a:tblPr/>
              <a:tblGrid>
                <a:gridCol w="1041156"/>
                <a:gridCol w="1041156"/>
                <a:gridCol w="1041156"/>
                <a:gridCol w="1041156"/>
                <a:gridCol w="1041156"/>
                <a:gridCol w="1041156"/>
                <a:gridCol w="1041156"/>
                <a:gridCol w="1041156"/>
              </a:tblGrid>
              <a:tr h="936104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Vezető(k)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1692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Alvezér(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6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Főnök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Főnök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Főnök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Főnök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Optima HU Rg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Végrehajtó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17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„Üzletfelek”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(nem tagok)</a:t>
                      </a:r>
                    </a:p>
                  </a:txBody>
                  <a:tcPr marL="91438" marR="91438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Egyenes összekötő nyíllal 10"/>
          <p:cNvCxnSpPr/>
          <p:nvPr/>
        </p:nvCxnSpPr>
        <p:spPr>
          <a:xfrm flipH="1">
            <a:off x="1692682" y="2556817"/>
            <a:ext cx="3167350" cy="62492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w="lg" len="lg"/>
            <a:tailEnd type="arrow" w="lg" len="lg"/>
          </a:ln>
          <a:effectLst/>
        </p:spPr>
      </p:cxnSp>
      <p:cxnSp>
        <p:nvCxnSpPr>
          <p:cNvPr id="12" name="Egyenes összekötő nyíllal 11"/>
          <p:cNvCxnSpPr/>
          <p:nvPr/>
        </p:nvCxnSpPr>
        <p:spPr>
          <a:xfrm flipH="1">
            <a:off x="3869008" y="2559620"/>
            <a:ext cx="991024" cy="62492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w="lg" len="lg"/>
            <a:tailEnd type="arrow" w="lg" len="lg"/>
          </a:ln>
          <a:effectLst/>
        </p:spPr>
      </p:cxnSp>
      <p:cxnSp>
        <p:nvCxnSpPr>
          <p:cNvPr id="15" name="Egyenes összekötő nyíllal 14"/>
          <p:cNvCxnSpPr/>
          <p:nvPr/>
        </p:nvCxnSpPr>
        <p:spPr>
          <a:xfrm>
            <a:off x="4842945" y="2556817"/>
            <a:ext cx="1082124" cy="62492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w="lg" len="lg"/>
            <a:tailEnd type="arrow" w="lg" len="lg"/>
          </a:ln>
          <a:effectLst/>
        </p:spPr>
      </p:cxnSp>
      <p:cxnSp>
        <p:nvCxnSpPr>
          <p:cNvPr id="17" name="Egyenes összekötő nyíllal 16"/>
          <p:cNvCxnSpPr/>
          <p:nvPr/>
        </p:nvCxnSpPr>
        <p:spPr>
          <a:xfrm>
            <a:off x="4860032" y="2556817"/>
            <a:ext cx="3170356" cy="62492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w="lg" len="lg"/>
            <a:tailEnd type="arrow" w="lg" len="lg"/>
          </a:ln>
          <a:effectLst/>
        </p:spPr>
      </p:cxnSp>
      <p:cxnSp>
        <p:nvCxnSpPr>
          <p:cNvPr id="25" name="Egyenes összekötő nyíllal 24"/>
          <p:cNvCxnSpPr/>
          <p:nvPr/>
        </p:nvCxnSpPr>
        <p:spPr>
          <a:xfrm>
            <a:off x="4860032" y="1464891"/>
            <a:ext cx="17087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042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Alkalmazási módok</a:t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lege </a:t>
            </a:r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2770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Információgyűjtés, adatellenőrzés;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Mintavásárlás;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Bizalmi vásárlás;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Álvásárlás;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Bűnszervezetbe való beépülés;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Ellenőrzött szállítás.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4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Alkalmazási módok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július 1-jétől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8245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bűnszervezetbe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történő beépülés;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terrorizmussal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kapcsolatba hozható tevékenységet folytató csoportokba, szervezetekbe történő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beépülés;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álvásárlás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rejtett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figyelés végrehajtása;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valótlan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megtévesztő információ továbbítása;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bűncselekménnyel összefüggő információk és bizonyítékok megszerzése.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7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-8188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Álvásárlás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0405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bűncselekménnyel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feltehetően összefüggésbe hozható dolog vagy annak mintája megszerzésére vagy szolgáltatás igénybevételére,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eladó bizalmának erősítése céljából a bűncselekményre vonatkozó tárgyi bizonyítási eszközt eredményező dolog megszerzésére vagy szolgáltatás igénybevételére,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bűncselekmény elkövetőjének elfogása, illetve tárgyi bizonyítási eszköz biztosítása érdekében dolog megszerzésére vagy szolgáltatás igénybevételére</a:t>
            </a:r>
          </a:p>
          <a:p>
            <a:pPr marL="0" indent="0" algn="ctr">
              <a:buNone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irányuló színlelt megállapodás köthető és teljesíthető.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5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-8188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Rejtett figyelés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0405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bűncselekménnyel kapcsolatba hozható személy, lakás, egyéb helyiség, bekerített hely, nyilvános vagy a közönség részére nyitva álló hely, illetve jármű, vagy tárgyi bizonyítási eszközt képező dolog titokban való megfigyelése, a történtekről információ gyűjtése, valamint az észleltek technikai eszközzel történő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rögzítése;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ellenőrzött szállítást külön azért nem nevesíti az új Be., mert a törvényhozó szerint tartalmilag megegyezik a rejtett figyeléssel.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Valótlan vagy megtévesztő információ közlése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6805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leplezett eszközök alkalmazására feljogosított szerv a bűncselekmény megszakítása, a bűncselekmény elkövetőjének azonosítása, illetve a bizonyítás érdekében az információ forrásának leplezésével a leplezett eszköz alkalmazásával érintett személlyel valótlan vagy megtévesztő információt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közölhet;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információt a szerv maga is közölheti, esetleg erre titkosan együttműködő személyt vehet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igénybe;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révén történő megvalósítás nyilván a legfontosabb vagy legkényesebb esetekben szükséges.</a:t>
            </a:r>
          </a:p>
        </p:txBody>
      </p:sp>
    </p:spTree>
    <p:extLst>
      <p:ext uri="{BB962C8B-B14F-4D97-AF65-F5344CB8AC3E}">
        <p14:creationId xmlns:p14="http://schemas.microsoft.com/office/powerpoint/2010/main" val="144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jogi problémakörök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651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bűncselekményei;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Hatósági felbujtás (</a:t>
            </a:r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entrapment</a:t>
            </a: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Bizonyítás törvényessége.</a:t>
            </a:r>
          </a:p>
        </p:txBody>
      </p:sp>
    </p:spTree>
    <p:extLst>
      <p:ext uri="{BB962C8B-B14F-4D97-AF65-F5344CB8AC3E}">
        <p14:creationId xmlns:p14="http://schemas.microsoft.com/office/powerpoint/2010/main" val="10310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fogalma</a:t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július 1-jétől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27707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leplezett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eszközök alkalmazására feljogosított szerv a szervhez tartozását, </a:t>
            </a:r>
            <a:r>
              <a:rPr lang="hu-H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illetve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kilétét tartósan leplező, kifejezetten ilyen feladat ellátása érdekében foglalkoztatott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tagja (új Be.).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rendőrséghez tartozását, </a:t>
            </a:r>
            <a:r>
              <a:rPr lang="hu-H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illetve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kilétét tartósan leplező, kifejezetten ilyen feladat ellátása érdekében foglalkoztatott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rendőr (</a:t>
            </a:r>
            <a:r>
              <a:rPr lang="hu-H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Rtv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NAV-hoz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tartozását, </a:t>
            </a:r>
            <a:r>
              <a:rPr lang="hu-H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illetve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kilétét tartósan leplező, kifejezetten ilyen feladat ellátása érdekében foglalkoztatott pénzügyi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nyomozó (</a:t>
            </a:r>
            <a:r>
              <a:rPr lang="hu-H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Navtv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83568" y="1556792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4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bűncselekményei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27707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Megengedhető vagy nem?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igen, milyen bűncselekmények, hol a határ?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Előre adjunk rá felhatalmazást vagy utólag garantáljunk immunitást?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Esetében nem minden bűncselekmény, ami annak tűnik!</a:t>
            </a:r>
            <a:endParaRPr lang="hu-H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</a:t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büntetlenségének feltételei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4644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cselekményt szolgálati feladata teljesítése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közben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bűnüldözési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érdekből követte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el, és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bűnüldözési érdek jelentősebb, mint az, amely az állam büntetőjogi igényének érvényesítéséhez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fűződik.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életének szándékos kioltásával járó bűncselekményt követett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8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büntetlenségének feltételei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július 1-jétől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„(1) Nem büntethető a fedett nyomozó az alkalmazása során elkövetett bűncselekmény, szabálysértés vagy közigazgatási bírsággal sújtandó szabályszegés miatt, ha annak elkövetése</a:t>
            </a:r>
          </a:p>
          <a:p>
            <a:pPr marL="0" indent="0" algn="just">
              <a:buNone/>
            </a:pP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hu-HU" sz="17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fedett nyomozó alkalmazásának eredményességéhez, az alkalmazással elérni kívánt bűnüldözési célhoz szükséges</a:t>
            </a: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az alkalmazással elérni kívánt bűnüldözési érdek jelentősebb, mint a fedett nyomozó felelősségre vonásához fűződő érdek,</a:t>
            </a:r>
          </a:p>
          <a:p>
            <a:pPr marL="0" indent="0" algn="just">
              <a:buNone/>
            </a:pP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hu-HU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fedett nyomozó biztonságának biztosítása, lelepleződésének megakadályozása érdekében szükséges</a:t>
            </a: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a fedett nyomozó biztonságával, lelepleződésének megakadályozásával kapcsolatos érdek jelentősebb, mint a fedett nyomozó felelősségre vonásához fűződő érdek, illetve</a:t>
            </a:r>
          </a:p>
          <a:p>
            <a:pPr marL="0" indent="0" algn="just">
              <a:buNone/>
            </a:pP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hu-HU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bűncselekmény elkövetésének megelőzése vagy megszakítása érdekében szükséges</a:t>
            </a:r>
            <a:r>
              <a:rPr lang="hu-H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a bűncselekmény megelőzéséhez vagy megszakításához fűződő érdek jelentősebb, mint a fedett nyomozó felelősségre vonásához fűződő érdek.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7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bűncselekményei és egyéb jogsértései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július 1-jétől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24847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előrelátható, hogy a fedett nyomozó alkalmazásának eredményessége érdekében valamely bűncselekmény, szabálysértés vagy közigazgatási bírsággal sújtandó szabályszegés elkövetése szükséges, azt a fedett nyomozó alkalmazásáról szóló döntésben meg kell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jelölni;</a:t>
            </a:r>
            <a:endParaRPr lang="hu-H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nem követhet el más életének szándékos kioltásával járó, illetve maradandó fogyatékosságot vagy súlyos egészségromlást szándékosan okozó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bűncselekményt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3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Tanulság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Tartózkodjunk mindig, minden körülmények között bűncselekmények elkövetésétől vagy arra való felbujtástól, mert lehet hogy fedett nyomozóval van dolgunk!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7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u-HU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Fuhgeddaboudit</a:t>
            </a:r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hu-H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hu-H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Donnie</a:t>
            </a:r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Brasco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3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60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szépen a figyelmet!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8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fogalma</a:t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lege </a:t>
            </a:r>
            <a:r>
              <a:rPr lang="hu-H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ferenda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2770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leplezett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eszközök alkalmazására feljogosított szerv a szervhez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tartozását egy kitalált személyazonosság és az ahhoz tartozó fedőtörténet (a továbbiakban együtt: legenda) segítségével tartósan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leplező, kifejezetten ilyen feladat ellátása érdekében foglalkoztatott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tagja.”</a:t>
            </a:r>
            <a:endParaRPr lang="hu-HU" sz="2400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83568" y="1556792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2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156" y="47667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Fedett nyomozó fogalma</a:t>
            </a:r>
            <a:b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StPO-ban</a:t>
            </a:r>
            <a:r>
              <a:rPr lang="hu-H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(110a. § (2) bekezdés)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8450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„Fedett nyomozók a rendőrség azon tagjai, akik egy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számukra kölcsönzött, huzamosabb időre létrehozott, megváltoztatott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személyazonosság (legenda)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alatt nyomoznak.”</a:t>
            </a:r>
            <a:endParaRPr lang="hu-HU" sz="2400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83568" y="1556792"/>
            <a:ext cx="8229600" cy="456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Legenda” fogalma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70911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eredetű szó „kitalálás”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jelent;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bűnügyi és nemzetbiztonsági szaknyelvben a titkos ügynökök számára kreált fedőszemélyiséget és az ahhoz tartozó fedőtörténetet jelöli;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 más identitásának ellopásával, a legenda mindig egy fiktív, nem létező személyazonosságot jelöl.</a:t>
            </a:r>
          </a:p>
          <a:p>
            <a:pPr marL="0" indent="0" algn="just">
              <a:buNone/>
            </a:pPr>
            <a:endParaRPr lang="hu-HU" sz="3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4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 elemei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70608"/>
              </p:ext>
            </p:extLst>
          </p:nvPr>
        </p:nvGraphicFramePr>
        <p:xfrm>
          <a:off x="539552" y="1484784"/>
          <a:ext cx="8496300" cy="4248150"/>
        </p:xfrm>
        <a:graphic>
          <a:graphicData uri="http://schemas.openxmlformats.org/drawingml/2006/table">
            <a:tbl>
              <a:tblPr/>
              <a:tblGrid>
                <a:gridCol w="3276228"/>
                <a:gridCol w="2556420"/>
                <a:gridCol w="2663652"/>
              </a:tblGrid>
              <a:tr h="172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A6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Másik személy-azonosság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A6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 </a:t>
                      </a: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Életvezetési- legenda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EA6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Akciólegenda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(Szűkebb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értelemben vett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legenda)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Fedőtörténet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9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 megteremtése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17646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hu-H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Másik személyazonosság</a:t>
            </a:r>
            <a:r>
              <a:rPr lang="hu-H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fedőnév, fedőokiratok (fiktív adatokat tartalmazó valódi okmányok), fedőadatok (közigazgatási nyilvántartásokban);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Fedőtörténet</a:t>
            </a:r>
            <a:r>
              <a:rPr lang="hu-H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fedőintézmény </a:t>
            </a:r>
            <a:r>
              <a:rPr lang="hu-H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(pl. munkahely), fedőlakás, pénzügyi és tárgyi eszközök (pl. járművek, ruhák, </a:t>
            </a:r>
            <a:r>
              <a:rPr lang="hu-H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ékszerek, pénz) használata.</a:t>
            </a:r>
            <a:endParaRPr lang="hu-H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3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2445</TotalTime>
  <Words>1225</Words>
  <Application>Microsoft Office PowerPoint</Application>
  <PresentationFormat>Diavetítés a képernyőre (4:3 oldalarány)</PresentationFormat>
  <Paragraphs>215</Paragraphs>
  <Slides>46</Slides>
  <Notes>42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46</vt:i4>
      </vt:variant>
    </vt:vector>
  </HeadingPairs>
  <TitlesOfParts>
    <vt:vector size="53" baseType="lpstr">
      <vt:lpstr>NKE_prezentacio_Ludovika Szabadegyetem</vt:lpstr>
      <vt:lpstr>Alapértelmezett terv</vt:lpstr>
      <vt:lpstr>1_Alapértelmezett terv</vt:lpstr>
      <vt:lpstr>9_Alapértelmezett terv</vt:lpstr>
      <vt:lpstr>2_Alapértelmezett terv</vt:lpstr>
      <vt:lpstr>5_Alapértelmezett terv</vt:lpstr>
      <vt:lpstr>7_Alapértelmezett terv</vt:lpstr>
      <vt:lpstr>Fedett nyomozók alkalmazása a bűnüldözésben (2017. október 3.)</vt:lpstr>
      <vt:lpstr>Fedett nyomozó teoretikus fogalma</vt:lpstr>
      <vt:lpstr>Fedett nyomozó fogalma de lege lata</vt:lpstr>
      <vt:lpstr>Fedett nyomozó fogalma 2018. július 1-jétől</vt:lpstr>
      <vt:lpstr>Fedett nyomozó fogalma de lege ferenda</vt:lpstr>
      <vt:lpstr>Fedett nyomozó fogalma az StPO-ban  (110a. § (2) bekezdés)</vt:lpstr>
      <vt:lpstr>„Legenda” fogalma</vt:lpstr>
      <vt:lpstr>Legenda elemei</vt:lpstr>
      <vt:lpstr>Legenda megteremtése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jó legenda ismérvei</vt:lpstr>
      <vt:lpstr>PowerPoint bemutató</vt:lpstr>
      <vt:lpstr>PowerPoint bemutató</vt:lpstr>
      <vt:lpstr>PowerPoint bemutató</vt:lpstr>
      <vt:lpstr>PowerPoint bemutató</vt:lpstr>
      <vt:lpstr>Fedett nyomozók típusai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Fedett nyomozó alkalmazásának szükségessége</vt:lpstr>
      <vt:lpstr>Szervezett bűnözés jellemzői</vt:lpstr>
      <vt:lpstr>Bűnszervezeti struktúra</vt:lpstr>
      <vt:lpstr>Alkalmazási módok de lege lata</vt:lpstr>
      <vt:lpstr>Alkalmazási módok 2018. július 1-jétől</vt:lpstr>
      <vt:lpstr>Álvásárlás</vt:lpstr>
      <vt:lpstr>Rejtett figyelés</vt:lpstr>
      <vt:lpstr>Valótlan vagy megtévesztő információ közlése</vt:lpstr>
      <vt:lpstr>Főbb jogi problémakörök</vt:lpstr>
      <vt:lpstr>Fedett nyomozó bűncselekményei</vt:lpstr>
      <vt:lpstr>Fedett nyomozó büntetlenségének feltételei</vt:lpstr>
      <vt:lpstr>Fedett nyomozó büntetlenségének feltételei 2018. július 1-jétől</vt:lpstr>
      <vt:lpstr>Fedett nyomozó bűncselekményei és egyéb jogsértései 2018. július 1-jétől</vt:lpstr>
      <vt:lpstr>Tanulság</vt:lpstr>
      <vt:lpstr>PowerPoint bemutató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szabozs</cp:lastModifiedBy>
  <cp:revision>94</cp:revision>
  <dcterms:created xsi:type="dcterms:W3CDTF">2017-01-26T13:34:56Z</dcterms:created>
  <dcterms:modified xsi:type="dcterms:W3CDTF">2017-10-03T06:46:39Z</dcterms:modified>
</cp:coreProperties>
</file>