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1" r:id="rId4"/>
    <p:sldId id="266" r:id="rId5"/>
    <p:sldId id="260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3" r:id="rId25"/>
    <p:sldId id="284" r:id="rId26"/>
    <p:sldId id="285" r:id="rId27"/>
    <p:sldId id="286" r:id="rId28"/>
    <p:sldId id="288" r:id="rId29"/>
    <p:sldId id="289" r:id="rId30"/>
    <p:sldId id="290" r:id="rId31"/>
    <p:sldId id="258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533" autoAdjust="0"/>
  </p:normalViewPr>
  <p:slideViewPr>
    <p:cSldViewPr>
      <p:cViewPr varScale="1">
        <p:scale>
          <a:sx n="76" d="100"/>
          <a:sy n="76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623EE-B508-48DB-9933-C0A90661F3D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3CE14F3-12E5-4CEC-BA97-2796C6C0BC3C}">
      <dgm:prSet phldrT="[Szöveg]" custT="1"/>
      <dgm:spPr/>
      <dgm:t>
        <a:bodyPr/>
        <a:lstStyle/>
        <a:p>
          <a:r>
            <a:rPr lang="hu-HU" sz="1800" b="0" dirty="0" smtClean="0"/>
            <a:t>Katonai</a:t>
          </a:r>
          <a:endParaRPr lang="hu-HU" sz="1800" b="0" dirty="0"/>
        </a:p>
      </dgm:t>
    </dgm:pt>
    <dgm:pt modelId="{16562C5F-D312-448C-9754-C555F78A2782}" type="parTrans" cxnId="{8E3A7396-A865-4B00-B752-7CB8B5B2DEF9}">
      <dgm:prSet/>
      <dgm:spPr/>
      <dgm:t>
        <a:bodyPr/>
        <a:lstStyle/>
        <a:p>
          <a:endParaRPr lang="hu-HU"/>
        </a:p>
      </dgm:t>
    </dgm:pt>
    <dgm:pt modelId="{96FBEE0F-B6DD-4073-BDB2-E5DD8DE03666}" type="sibTrans" cxnId="{8E3A7396-A865-4B00-B752-7CB8B5B2DEF9}">
      <dgm:prSet/>
      <dgm:spPr/>
      <dgm:t>
        <a:bodyPr/>
        <a:lstStyle/>
        <a:p>
          <a:endParaRPr lang="hu-HU"/>
        </a:p>
      </dgm:t>
    </dgm:pt>
    <dgm:pt modelId="{357B1562-C4E5-4D7A-AC76-178E567E9216}">
      <dgm:prSet phldrT="[Szöveg]" custT="1"/>
      <dgm:spPr/>
      <dgm:t>
        <a:bodyPr/>
        <a:lstStyle/>
        <a:p>
          <a:r>
            <a:rPr lang="hu-HU" sz="1800" b="0" dirty="0" smtClean="0"/>
            <a:t>Kereskedelmi</a:t>
          </a:r>
          <a:endParaRPr lang="hu-HU" sz="1800" b="0" dirty="0"/>
        </a:p>
      </dgm:t>
    </dgm:pt>
    <dgm:pt modelId="{AB62E94E-97DB-43D6-9D29-7EDF68F0E6E7}" type="parTrans" cxnId="{C2F21255-6F72-45A8-9F5E-15070D87E46D}">
      <dgm:prSet/>
      <dgm:spPr/>
      <dgm:t>
        <a:bodyPr/>
        <a:lstStyle/>
        <a:p>
          <a:endParaRPr lang="hu-HU"/>
        </a:p>
      </dgm:t>
    </dgm:pt>
    <dgm:pt modelId="{2414CF26-D73C-4A3D-A3F7-5C79A433009D}" type="sibTrans" cxnId="{C2F21255-6F72-45A8-9F5E-15070D87E46D}">
      <dgm:prSet/>
      <dgm:spPr/>
      <dgm:t>
        <a:bodyPr/>
        <a:lstStyle/>
        <a:p>
          <a:endParaRPr lang="hu-HU"/>
        </a:p>
      </dgm:t>
    </dgm:pt>
    <dgm:pt modelId="{71E1C5F4-CD14-4668-9ED2-3F57423C2145}">
      <dgm:prSet phldrT="[Szöveg]" custT="1"/>
      <dgm:spPr/>
      <dgm:t>
        <a:bodyPr/>
        <a:lstStyle/>
        <a:p>
          <a:r>
            <a:rPr lang="hu-HU" sz="1800" b="0" dirty="0" smtClean="0"/>
            <a:t>Kutatási</a:t>
          </a:r>
          <a:endParaRPr lang="hu-HU" sz="1800" b="0" dirty="0"/>
        </a:p>
      </dgm:t>
    </dgm:pt>
    <dgm:pt modelId="{5EE1CC6E-F1B1-4B33-AD04-3135134AB66E}" type="parTrans" cxnId="{CAEF13FC-4B92-495C-B714-2D27716F7528}">
      <dgm:prSet/>
      <dgm:spPr/>
      <dgm:t>
        <a:bodyPr/>
        <a:lstStyle/>
        <a:p>
          <a:endParaRPr lang="hu-HU"/>
        </a:p>
      </dgm:t>
    </dgm:pt>
    <dgm:pt modelId="{BB17A586-3579-402A-A9D5-A94C44BEE4E4}" type="sibTrans" cxnId="{CAEF13FC-4B92-495C-B714-2D27716F7528}">
      <dgm:prSet/>
      <dgm:spPr/>
      <dgm:t>
        <a:bodyPr/>
        <a:lstStyle/>
        <a:p>
          <a:endParaRPr lang="hu-HU"/>
        </a:p>
      </dgm:t>
    </dgm:pt>
    <dgm:pt modelId="{B958BDBF-2278-4936-9A43-115FB3BA717D}">
      <dgm:prSet phldrT="[Szöveg]" custT="1"/>
      <dgm:spPr/>
      <dgm:t>
        <a:bodyPr/>
        <a:lstStyle/>
        <a:p>
          <a:r>
            <a:rPr lang="hu-HU" sz="1800" b="0" dirty="0" smtClean="0"/>
            <a:t>Közszolgálati</a:t>
          </a:r>
          <a:endParaRPr lang="hu-HU" sz="1800" b="0" dirty="0"/>
        </a:p>
      </dgm:t>
    </dgm:pt>
    <dgm:pt modelId="{719C523F-1A67-4C88-AD9F-70DE3316A72F}" type="parTrans" cxnId="{E52CBD3E-19E8-4E85-870F-6D6AA6FF2477}">
      <dgm:prSet/>
      <dgm:spPr/>
      <dgm:t>
        <a:bodyPr/>
        <a:lstStyle/>
        <a:p>
          <a:endParaRPr lang="hu-HU"/>
        </a:p>
      </dgm:t>
    </dgm:pt>
    <dgm:pt modelId="{51DD4870-AF6B-4899-9DB2-EC4A812166B4}" type="sibTrans" cxnId="{E52CBD3E-19E8-4E85-870F-6D6AA6FF2477}">
      <dgm:prSet/>
      <dgm:spPr/>
      <dgm:t>
        <a:bodyPr/>
        <a:lstStyle/>
        <a:p>
          <a:endParaRPr lang="hu-HU"/>
        </a:p>
      </dgm:t>
    </dgm:pt>
    <dgm:pt modelId="{E1E76398-C8EB-4C7D-A76D-D51A7E058BB8}">
      <dgm:prSet phldrT="[Szöveg]" custT="1"/>
      <dgm:spPr/>
      <dgm:t>
        <a:bodyPr/>
        <a:lstStyle/>
        <a:p>
          <a:r>
            <a:rPr lang="hu-HU" sz="1800" b="0" dirty="0" smtClean="0"/>
            <a:t>Magán</a:t>
          </a:r>
          <a:endParaRPr lang="hu-HU" sz="1800" b="0" dirty="0"/>
        </a:p>
      </dgm:t>
    </dgm:pt>
    <dgm:pt modelId="{F0E07D7E-97B7-420A-B9C8-90CFBA8BDD08}" type="parTrans" cxnId="{B0906B3E-C085-43CE-9FE6-B6D1D0977E8A}">
      <dgm:prSet/>
      <dgm:spPr/>
      <dgm:t>
        <a:bodyPr/>
        <a:lstStyle/>
        <a:p>
          <a:endParaRPr lang="hu-HU"/>
        </a:p>
      </dgm:t>
    </dgm:pt>
    <dgm:pt modelId="{E9BE204A-E6EE-4984-8228-164022BEDA55}" type="sibTrans" cxnId="{B0906B3E-C085-43CE-9FE6-B6D1D0977E8A}">
      <dgm:prSet/>
      <dgm:spPr/>
      <dgm:t>
        <a:bodyPr/>
        <a:lstStyle/>
        <a:p>
          <a:endParaRPr lang="hu-HU"/>
        </a:p>
      </dgm:t>
    </dgm:pt>
    <dgm:pt modelId="{4AF65436-FA17-4EF4-82C4-8F41179DA00C}" type="pres">
      <dgm:prSet presAssocID="{D48623EE-B508-48DB-9933-C0A90661F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2E01D10-08A3-4542-971A-8202E79F2F8A}" type="pres">
      <dgm:prSet presAssocID="{73CE14F3-12E5-4CEC-BA97-2796C6C0BC3C}" presName="node" presStyleLbl="node1" presStyleIdx="0" presStyleCnt="5" custScaleX="132372" custScaleY="134322" custRadScaleRad="100045" custRadScaleInc="38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99A665-7106-43C5-A4C3-9148D12599F2}" type="pres">
      <dgm:prSet presAssocID="{73CE14F3-12E5-4CEC-BA97-2796C6C0BC3C}" presName="spNode" presStyleCnt="0"/>
      <dgm:spPr/>
    </dgm:pt>
    <dgm:pt modelId="{EE47AF81-8C02-41B7-90EB-B5AB6D099CD3}" type="pres">
      <dgm:prSet presAssocID="{96FBEE0F-B6DD-4073-BDB2-E5DD8DE03666}" presName="sibTrans" presStyleLbl="sibTrans1D1" presStyleIdx="0" presStyleCnt="5"/>
      <dgm:spPr/>
      <dgm:t>
        <a:bodyPr/>
        <a:lstStyle/>
        <a:p>
          <a:endParaRPr lang="hu-HU"/>
        </a:p>
      </dgm:t>
    </dgm:pt>
    <dgm:pt modelId="{CAAA7ECE-D1F9-4521-ACCB-F6B9B32B3E41}" type="pres">
      <dgm:prSet presAssocID="{B958BDBF-2278-4936-9A43-115FB3BA717D}" presName="node" presStyleLbl="node1" presStyleIdx="1" presStyleCnt="5" custScaleX="132372" custScaleY="134322" custRadScaleRad="99236" custRadScaleInc="121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F92951-A778-4BE1-AF96-DD6EA37618E0}" type="pres">
      <dgm:prSet presAssocID="{B958BDBF-2278-4936-9A43-115FB3BA717D}" presName="spNode" presStyleCnt="0"/>
      <dgm:spPr/>
    </dgm:pt>
    <dgm:pt modelId="{156BDD0C-C16B-4EAA-A649-73D99FE442E3}" type="pres">
      <dgm:prSet presAssocID="{51DD4870-AF6B-4899-9DB2-EC4A812166B4}" presName="sibTrans" presStyleLbl="sibTrans1D1" presStyleIdx="1" presStyleCnt="5"/>
      <dgm:spPr/>
      <dgm:t>
        <a:bodyPr/>
        <a:lstStyle/>
        <a:p>
          <a:endParaRPr lang="hu-HU"/>
        </a:p>
      </dgm:t>
    </dgm:pt>
    <dgm:pt modelId="{4A62A119-66E4-4C2A-820F-94FC95053781}" type="pres">
      <dgm:prSet presAssocID="{357B1562-C4E5-4D7A-AC76-178E567E9216}" presName="node" presStyleLbl="node1" presStyleIdx="2" presStyleCnt="5" custScaleX="132372" custScaleY="134322" custRadScaleRad="86262" custRadScaleInc="-2896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258DAF-FC77-4A5A-A789-573424847B43}" type="pres">
      <dgm:prSet presAssocID="{357B1562-C4E5-4D7A-AC76-178E567E9216}" presName="spNode" presStyleCnt="0"/>
      <dgm:spPr/>
    </dgm:pt>
    <dgm:pt modelId="{60CB285F-98BF-43BD-B9CB-9161B714F82E}" type="pres">
      <dgm:prSet presAssocID="{2414CF26-D73C-4A3D-A3F7-5C79A433009D}" presName="sibTrans" presStyleLbl="sibTrans1D1" presStyleIdx="2" presStyleCnt="5"/>
      <dgm:spPr/>
      <dgm:t>
        <a:bodyPr/>
        <a:lstStyle/>
        <a:p>
          <a:endParaRPr lang="hu-HU"/>
        </a:p>
      </dgm:t>
    </dgm:pt>
    <dgm:pt modelId="{BD6795F4-CD78-4998-A1E3-F7887449250F}" type="pres">
      <dgm:prSet presAssocID="{71E1C5F4-CD14-4668-9ED2-3F57423C2145}" presName="node" presStyleLbl="node1" presStyleIdx="3" presStyleCnt="5" custScaleX="132372" custScaleY="134322" custRadScaleRad="86262" custRadScaleInc="2896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92D266-9420-42F4-B50E-5012B46FCD0F}" type="pres">
      <dgm:prSet presAssocID="{71E1C5F4-CD14-4668-9ED2-3F57423C2145}" presName="spNode" presStyleCnt="0"/>
      <dgm:spPr/>
    </dgm:pt>
    <dgm:pt modelId="{2C8A1DF5-9350-4B23-85F4-0940538A919B}" type="pres">
      <dgm:prSet presAssocID="{BB17A586-3579-402A-A9D5-A94C44BEE4E4}" presName="sibTrans" presStyleLbl="sibTrans1D1" presStyleIdx="3" presStyleCnt="5"/>
      <dgm:spPr/>
      <dgm:t>
        <a:bodyPr/>
        <a:lstStyle/>
        <a:p>
          <a:endParaRPr lang="hu-HU"/>
        </a:p>
      </dgm:t>
    </dgm:pt>
    <dgm:pt modelId="{6612BE64-D2F2-4EA3-870E-9F2B2203D764}" type="pres">
      <dgm:prSet presAssocID="{E1E76398-C8EB-4C7D-A76D-D51A7E058BB8}" presName="node" presStyleLbl="node1" presStyleIdx="4" presStyleCnt="5" custScaleX="132372" custScaleY="134322" custRadScaleRad="97862" custRadScaleInc="-112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D3077F-F899-46F8-9921-A24789EF1597}" type="pres">
      <dgm:prSet presAssocID="{E1E76398-C8EB-4C7D-A76D-D51A7E058BB8}" presName="spNode" presStyleCnt="0"/>
      <dgm:spPr/>
    </dgm:pt>
    <dgm:pt modelId="{DC8B9164-39E1-4EC4-8A9D-406B971A8788}" type="pres">
      <dgm:prSet presAssocID="{E9BE204A-E6EE-4984-8228-164022BEDA55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B0906B3E-C085-43CE-9FE6-B6D1D0977E8A}" srcId="{D48623EE-B508-48DB-9933-C0A90661F3DE}" destId="{E1E76398-C8EB-4C7D-A76D-D51A7E058BB8}" srcOrd="4" destOrd="0" parTransId="{F0E07D7E-97B7-420A-B9C8-90CFBA8BDD08}" sibTransId="{E9BE204A-E6EE-4984-8228-164022BEDA55}"/>
    <dgm:cxn modelId="{8E3A7396-A865-4B00-B752-7CB8B5B2DEF9}" srcId="{D48623EE-B508-48DB-9933-C0A90661F3DE}" destId="{73CE14F3-12E5-4CEC-BA97-2796C6C0BC3C}" srcOrd="0" destOrd="0" parTransId="{16562C5F-D312-448C-9754-C555F78A2782}" sibTransId="{96FBEE0F-B6DD-4073-BDB2-E5DD8DE03666}"/>
    <dgm:cxn modelId="{E52CBD3E-19E8-4E85-870F-6D6AA6FF2477}" srcId="{D48623EE-B508-48DB-9933-C0A90661F3DE}" destId="{B958BDBF-2278-4936-9A43-115FB3BA717D}" srcOrd="1" destOrd="0" parTransId="{719C523F-1A67-4C88-AD9F-70DE3316A72F}" sibTransId="{51DD4870-AF6B-4899-9DB2-EC4A812166B4}"/>
    <dgm:cxn modelId="{F128960D-A491-4EC9-A336-71CDF821A8BB}" type="presOf" srcId="{71E1C5F4-CD14-4668-9ED2-3F57423C2145}" destId="{BD6795F4-CD78-4998-A1E3-F7887449250F}" srcOrd="0" destOrd="0" presId="urn:microsoft.com/office/officeart/2005/8/layout/cycle6"/>
    <dgm:cxn modelId="{3BBD819E-B61E-4FD1-987E-95FBECE3D858}" type="presOf" srcId="{D48623EE-B508-48DB-9933-C0A90661F3DE}" destId="{4AF65436-FA17-4EF4-82C4-8F41179DA00C}" srcOrd="0" destOrd="0" presId="urn:microsoft.com/office/officeart/2005/8/layout/cycle6"/>
    <dgm:cxn modelId="{3071EFA8-5DEF-49FC-B681-B4BCE5B02422}" type="presOf" srcId="{2414CF26-D73C-4A3D-A3F7-5C79A433009D}" destId="{60CB285F-98BF-43BD-B9CB-9161B714F82E}" srcOrd="0" destOrd="0" presId="urn:microsoft.com/office/officeart/2005/8/layout/cycle6"/>
    <dgm:cxn modelId="{C346CCC8-3694-4B4B-8D93-CCDE7444F84F}" type="presOf" srcId="{51DD4870-AF6B-4899-9DB2-EC4A812166B4}" destId="{156BDD0C-C16B-4EAA-A649-73D99FE442E3}" srcOrd="0" destOrd="0" presId="urn:microsoft.com/office/officeart/2005/8/layout/cycle6"/>
    <dgm:cxn modelId="{AC8F16B4-2B7C-424A-AA2B-DFB81A3A80DD}" type="presOf" srcId="{E9BE204A-E6EE-4984-8228-164022BEDA55}" destId="{DC8B9164-39E1-4EC4-8A9D-406B971A8788}" srcOrd="0" destOrd="0" presId="urn:microsoft.com/office/officeart/2005/8/layout/cycle6"/>
    <dgm:cxn modelId="{FB2333B8-E06A-4813-BE74-C44ED60E51A8}" type="presOf" srcId="{B958BDBF-2278-4936-9A43-115FB3BA717D}" destId="{CAAA7ECE-D1F9-4521-ACCB-F6B9B32B3E41}" srcOrd="0" destOrd="0" presId="urn:microsoft.com/office/officeart/2005/8/layout/cycle6"/>
    <dgm:cxn modelId="{C2F21255-6F72-45A8-9F5E-15070D87E46D}" srcId="{D48623EE-B508-48DB-9933-C0A90661F3DE}" destId="{357B1562-C4E5-4D7A-AC76-178E567E9216}" srcOrd="2" destOrd="0" parTransId="{AB62E94E-97DB-43D6-9D29-7EDF68F0E6E7}" sibTransId="{2414CF26-D73C-4A3D-A3F7-5C79A433009D}"/>
    <dgm:cxn modelId="{CAEF13FC-4B92-495C-B714-2D27716F7528}" srcId="{D48623EE-B508-48DB-9933-C0A90661F3DE}" destId="{71E1C5F4-CD14-4668-9ED2-3F57423C2145}" srcOrd="3" destOrd="0" parTransId="{5EE1CC6E-F1B1-4B33-AD04-3135134AB66E}" sibTransId="{BB17A586-3579-402A-A9D5-A94C44BEE4E4}"/>
    <dgm:cxn modelId="{FE2193F6-8172-4BB7-B3E3-4597A0441A41}" type="presOf" srcId="{E1E76398-C8EB-4C7D-A76D-D51A7E058BB8}" destId="{6612BE64-D2F2-4EA3-870E-9F2B2203D764}" srcOrd="0" destOrd="0" presId="urn:microsoft.com/office/officeart/2005/8/layout/cycle6"/>
    <dgm:cxn modelId="{7AAA8D5F-3229-4E17-892B-FE0E708C0577}" type="presOf" srcId="{96FBEE0F-B6DD-4073-BDB2-E5DD8DE03666}" destId="{EE47AF81-8C02-41B7-90EB-B5AB6D099CD3}" srcOrd="0" destOrd="0" presId="urn:microsoft.com/office/officeart/2005/8/layout/cycle6"/>
    <dgm:cxn modelId="{45F412FA-8316-443F-9BEE-3B14D2A3B228}" type="presOf" srcId="{BB17A586-3579-402A-A9D5-A94C44BEE4E4}" destId="{2C8A1DF5-9350-4B23-85F4-0940538A919B}" srcOrd="0" destOrd="0" presId="urn:microsoft.com/office/officeart/2005/8/layout/cycle6"/>
    <dgm:cxn modelId="{27406E0F-EA83-4E7B-AF9B-621FAF12EDAF}" type="presOf" srcId="{357B1562-C4E5-4D7A-AC76-178E567E9216}" destId="{4A62A119-66E4-4C2A-820F-94FC95053781}" srcOrd="0" destOrd="0" presId="urn:microsoft.com/office/officeart/2005/8/layout/cycle6"/>
    <dgm:cxn modelId="{19D383AF-2635-4FE3-AF57-7B1B3795A773}" type="presOf" srcId="{73CE14F3-12E5-4CEC-BA97-2796C6C0BC3C}" destId="{62E01D10-08A3-4542-971A-8202E79F2F8A}" srcOrd="0" destOrd="0" presId="urn:microsoft.com/office/officeart/2005/8/layout/cycle6"/>
    <dgm:cxn modelId="{B8EDCA17-0A4E-4455-88C8-583C9915B828}" type="presParOf" srcId="{4AF65436-FA17-4EF4-82C4-8F41179DA00C}" destId="{62E01D10-08A3-4542-971A-8202E79F2F8A}" srcOrd="0" destOrd="0" presId="urn:microsoft.com/office/officeart/2005/8/layout/cycle6"/>
    <dgm:cxn modelId="{5D72894E-BC82-4B27-AB04-217EADE7C91A}" type="presParOf" srcId="{4AF65436-FA17-4EF4-82C4-8F41179DA00C}" destId="{4A99A665-7106-43C5-A4C3-9148D12599F2}" srcOrd="1" destOrd="0" presId="urn:microsoft.com/office/officeart/2005/8/layout/cycle6"/>
    <dgm:cxn modelId="{1A08DA5F-5AB6-4FFF-B736-D687A4600842}" type="presParOf" srcId="{4AF65436-FA17-4EF4-82C4-8F41179DA00C}" destId="{EE47AF81-8C02-41B7-90EB-B5AB6D099CD3}" srcOrd="2" destOrd="0" presId="urn:microsoft.com/office/officeart/2005/8/layout/cycle6"/>
    <dgm:cxn modelId="{374E5BB3-2C70-4E9A-BE26-4B75422B3886}" type="presParOf" srcId="{4AF65436-FA17-4EF4-82C4-8F41179DA00C}" destId="{CAAA7ECE-D1F9-4521-ACCB-F6B9B32B3E41}" srcOrd="3" destOrd="0" presId="urn:microsoft.com/office/officeart/2005/8/layout/cycle6"/>
    <dgm:cxn modelId="{88B8ABA3-C268-4DC0-804B-8A7122A56B08}" type="presParOf" srcId="{4AF65436-FA17-4EF4-82C4-8F41179DA00C}" destId="{69F92951-A778-4BE1-AF96-DD6EA37618E0}" srcOrd="4" destOrd="0" presId="urn:microsoft.com/office/officeart/2005/8/layout/cycle6"/>
    <dgm:cxn modelId="{7712737F-8711-4E8B-906E-B663011920F8}" type="presParOf" srcId="{4AF65436-FA17-4EF4-82C4-8F41179DA00C}" destId="{156BDD0C-C16B-4EAA-A649-73D99FE442E3}" srcOrd="5" destOrd="0" presId="urn:microsoft.com/office/officeart/2005/8/layout/cycle6"/>
    <dgm:cxn modelId="{7A7D717E-3DB3-4BB1-B1FD-84082F1F31E7}" type="presParOf" srcId="{4AF65436-FA17-4EF4-82C4-8F41179DA00C}" destId="{4A62A119-66E4-4C2A-820F-94FC95053781}" srcOrd="6" destOrd="0" presId="urn:microsoft.com/office/officeart/2005/8/layout/cycle6"/>
    <dgm:cxn modelId="{C3440264-374F-4232-B645-4011065E9B75}" type="presParOf" srcId="{4AF65436-FA17-4EF4-82C4-8F41179DA00C}" destId="{1D258DAF-FC77-4A5A-A789-573424847B43}" srcOrd="7" destOrd="0" presId="urn:microsoft.com/office/officeart/2005/8/layout/cycle6"/>
    <dgm:cxn modelId="{3352BEBE-E70D-48A2-85BF-EF01587816EA}" type="presParOf" srcId="{4AF65436-FA17-4EF4-82C4-8F41179DA00C}" destId="{60CB285F-98BF-43BD-B9CB-9161B714F82E}" srcOrd="8" destOrd="0" presId="urn:microsoft.com/office/officeart/2005/8/layout/cycle6"/>
    <dgm:cxn modelId="{4BF8B52A-0683-4254-93F3-5C36FE67EAF5}" type="presParOf" srcId="{4AF65436-FA17-4EF4-82C4-8F41179DA00C}" destId="{BD6795F4-CD78-4998-A1E3-F7887449250F}" srcOrd="9" destOrd="0" presId="urn:microsoft.com/office/officeart/2005/8/layout/cycle6"/>
    <dgm:cxn modelId="{7AF20A32-DA0F-482C-A1F0-CFFEC0B36787}" type="presParOf" srcId="{4AF65436-FA17-4EF4-82C4-8F41179DA00C}" destId="{5792D266-9420-42F4-B50E-5012B46FCD0F}" srcOrd="10" destOrd="0" presId="urn:microsoft.com/office/officeart/2005/8/layout/cycle6"/>
    <dgm:cxn modelId="{EC8947A3-DEF9-4304-BEAB-4E7602E820F1}" type="presParOf" srcId="{4AF65436-FA17-4EF4-82C4-8F41179DA00C}" destId="{2C8A1DF5-9350-4B23-85F4-0940538A919B}" srcOrd="11" destOrd="0" presId="urn:microsoft.com/office/officeart/2005/8/layout/cycle6"/>
    <dgm:cxn modelId="{2370F37C-FAFC-4263-ACF6-939E0E8D9E86}" type="presParOf" srcId="{4AF65436-FA17-4EF4-82C4-8F41179DA00C}" destId="{6612BE64-D2F2-4EA3-870E-9F2B2203D764}" srcOrd="12" destOrd="0" presId="urn:microsoft.com/office/officeart/2005/8/layout/cycle6"/>
    <dgm:cxn modelId="{F92C7954-1905-4D5B-8800-458681AA41FA}" type="presParOf" srcId="{4AF65436-FA17-4EF4-82C4-8F41179DA00C}" destId="{2DD3077F-F899-46F8-9921-A24789EF1597}" srcOrd="13" destOrd="0" presId="urn:microsoft.com/office/officeart/2005/8/layout/cycle6"/>
    <dgm:cxn modelId="{4CAFDA2C-CC68-4CFF-87A0-F8094006917C}" type="presParOf" srcId="{4AF65436-FA17-4EF4-82C4-8F41179DA00C}" destId="{DC8B9164-39E1-4EC4-8A9D-406B971A878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1D10-08A3-4542-971A-8202E79F2F8A}">
      <dsp:nvSpPr>
        <dsp:cNvPr id="0" name=""/>
        <dsp:cNvSpPr/>
      </dsp:nvSpPr>
      <dsp:spPr>
        <a:xfrm>
          <a:off x="2169375" y="-114628"/>
          <a:ext cx="1691995" cy="11159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Katonai</a:t>
          </a:r>
          <a:endParaRPr lang="hu-HU" sz="1800" b="0" kern="1200" dirty="0"/>
        </a:p>
      </dsp:txBody>
      <dsp:txXfrm>
        <a:off x="2223854" y="-60149"/>
        <a:ext cx="1583037" cy="1007040"/>
      </dsp:txXfrm>
    </dsp:sp>
    <dsp:sp modelId="{EE47AF81-8C02-41B7-90EB-B5AB6D099CD3}">
      <dsp:nvSpPr>
        <dsp:cNvPr id="0" name=""/>
        <dsp:cNvSpPr/>
      </dsp:nvSpPr>
      <dsp:spPr>
        <a:xfrm>
          <a:off x="1299356" y="424309"/>
          <a:ext cx="3318586" cy="3318586"/>
        </a:xfrm>
        <a:custGeom>
          <a:avLst/>
          <a:gdLst/>
          <a:ahLst/>
          <a:cxnLst/>
          <a:rect l="0" t="0" r="0" b="0"/>
          <a:pathLst>
            <a:path>
              <a:moveTo>
                <a:pt x="2567173" y="270405"/>
              </a:moveTo>
              <a:arcTo wR="1659293" hR="1659293" stAng="18190296" swAng="12572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A7ECE-D1F9-4521-ACCB-F6B9B32B3E41}">
      <dsp:nvSpPr>
        <dsp:cNvPr id="0" name=""/>
        <dsp:cNvSpPr/>
      </dsp:nvSpPr>
      <dsp:spPr>
        <a:xfrm>
          <a:off x="3732242" y="1116251"/>
          <a:ext cx="1691995" cy="11159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Közszolgálati</a:t>
          </a:r>
          <a:endParaRPr lang="hu-HU" sz="1800" b="0" kern="1200" dirty="0"/>
        </a:p>
      </dsp:txBody>
      <dsp:txXfrm>
        <a:off x="3786721" y="1170730"/>
        <a:ext cx="1583037" cy="1007040"/>
      </dsp:txXfrm>
    </dsp:sp>
    <dsp:sp modelId="{156BDD0C-C16B-4EAA-A649-73D99FE442E3}">
      <dsp:nvSpPr>
        <dsp:cNvPr id="0" name=""/>
        <dsp:cNvSpPr/>
      </dsp:nvSpPr>
      <dsp:spPr>
        <a:xfrm>
          <a:off x="1554171" y="-291411"/>
          <a:ext cx="3318586" cy="3318586"/>
        </a:xfrm>
        <a:custGeom>
          <a:avLst/>
          <a:gdLst/>
          <a:ahLst/>
          <a:cxnLst/>
          <a:rect l="0" t="0" r="0" b="0"/>
          <a:pathLst>
            <a:path>
              <a:moveTo>
                <a:pt x="3073234" y="2527638"/>
              </a:moveTo>
              <a:arcTo wR="1659293" hR="1659293" stAng="1893323" swAng="9502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2A119-66E4-4C2A-820F-94FC95053781}">
      <dsp:nvSpPr>
        <dsp:cNvPr id="0" name=""/>
        <dsp:cNvSpPr/>
      </dsp:nvSpPr>
      <dsp:spPr>
        <a:xfrm>
          <a:off x="3117638" y="2592288"/>
          <a:ext cx="1691995" cy="11159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Kereskedelmi</a:t>
          </a:r>
          <a:endParaRPr lang="hu-HU" sz="1800" b="0" kern="1200" dirty="0"/>
        </a:p>
      </dsp:txBody>
      <dsp:txXfrm>
        <a:off x="3172117" y="2646767"/>
        <a:ext cx="1583037" cy="1007040"/>
      </dsp:txXfrm>
    </dsp:sp>
    <dsp:sp modelId="{60CB285F-98BF-43BD-B9CB-9161B714F82E}">
      <dsp:nvSpPr>
        <dsp:cNvPr id="0" name=""/>
        <dsp:cNvSpPr/>
      </dsp:nvSpPr>
      <dsp:spPr>
        <a:xfrm>
          <a:off x="1329038" y="214610"/>
          <a:ext cx="3318586" cy="3318586"/>
        </a:xfrm>
        <a:custGeom>
          <a:avLst/>
          <a:gdLst/>
          <a:ahLst/>
          <a:cxnLst/>
          <a:rect l="0" t="0" r="0" b="0"/>
          <a:pathLst>
            <a:path>
              <a:moveTo>
                <a:pt x="1786021" y="3313740"/>
              </a:moveTo>
              <a:arcTo wR="1659293" hR="1659293" stAng="5137187" swAng="5256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795F4-CD78-4998-A1E3-F7887449250F}">
      <dsp:nvSpPr>
        <dsp:cNvPr id="0" name=""/>
        <dsp:cNvSpPr/>
      </dsp:nvSpPr>
      <dsp:spPr>
        <a:xfrm>
          <a:off x="1167030" y="2592288"/>
          <a:ext cx="1691995" cy="11159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Kutatási</a:t>
          </a:r>
          <a:endParaRPr lang="hu-HU" sz="1800" b="0" kern="1200" dirty="0"/>
        </a:p>
      </dsp:txBody>
      <dsp:txXfrm>
        <a:off x="1221509" y="2646767"/>
        <a:ext cx="1583037" cy="1007040"/>
      </dsp:txXfrm>
    </dsp:sp>
    <dsp:sp modelId="{2C8A1DF5-9350-4B23-85F4-0940538A919B}">
      <dsp:nvSpPr>
        <dsp:cNvPr id="0" name=""/>
        <dsp:cNvSpPr/>
      </dsp:nvSpPr>
      <dsp:spPr>
        <a:xfrm>
          <a:off x="1155937" y="-241707"/>
          <a:ext cx="3318586" cy="3318586"/>
        </a:xfrm>
        <a:custGeom>
          <a:avLst/>
          <a:gdLst/>
          <a:ahLst/>
          <a:cxnLst/>
          <a:rect l="0" t="0" r="0" b="0"/>
          <a:pathLst>
            <a:path>
              <a:moveTo>
                <a:pt x="484205" y="2830798"/>
              </a:moveTo>
              <a:arcTo wR="1659293" hR="1659293" stAng="8105249" swAng="92112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BE64-D2F2-4EA3-870E-9F2B2203D764}">
      <dsp:nvSpPr>
        <dsp:cNvPr id="0" name=""/>
        <dsp:cNvSpPr/>
      </dsp:nvSpPr>
      <dsp:spPr>
        <a:xfrm>
          <a:off x="576051" y="1116249"/>
          <a:ext cx="1691995" cy="111599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Magán</a:t>
          </a:r>
          <a:endParaRPr lang="hu-HU" sz="1800" b="0" kern="1200" dirty="0"/>
        </a:p>
      </dsp:txBody>
      <dsp:txXfrm>
        <a:off x="630530" y="1170728"/>
        <a:ext cx="1583037" cy="1007040"/>
      </dsp:txXfrm>
    </dsp:sp>
    <dsp:sp modelId="{DC8B9164-39E1-4EC4-8A9D-406B971A8788}">
      <dsp:nvSpPr>
        <dsp:cNvPr id="0" name=""/>
        <dsp:cNvSpPr/>
      </dsp:nvSpPr>
      <dsp:spPr>
        <a:xfrm>
          <a:off x="1407316" y="395796"/>
          <a:ext cx="3318586" cy="3318586"/>
        </a:xfrm>
        <a:custGeom>
          <a:avLst/>
          <a:gdLst/>
          <a:ahLst/>
          <a:cxnLst/>
          <a:rect l="0" t="0" r="0" b="0"/>
          <a:pathLst>
            <a:path>
              <a:moveTo>
                <a:pt x="294867" y="715049"/>
              </a:moveTo>
              <a:arcTo wR="1659293" hR="1659293" stAng="12881099" swAng="134129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F87D-0DE9-450A-976F-185020E8FF86}" type="datetimeFigureOut">
              <a:rPr lang="hu-HU" smtClean="0"/>
              <a:t>2015.10.21.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66CC-5105-420A-BD54-90B12068FF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39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F9D16-7E1B-4969-B6CE-D34D686CDA6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22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026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6325" b="30439"/>
          <a:stretch/>
        </p:blipFill>
        <p:spPr bwMode="auto">
          <a:xfrm>
            <a:off x="611560" y="233735"/>
            <a:ext cx="1440160" cy="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Egyenes összekötő 18"/>
          <p:cNvCxnSpPr/>
          <p:nvPr/>
        </p:nvCxnSpPr>
        <p:spPr>
          <a:xfrm>
            <a:off x="3603481" y="6146140"/>
            <a:ext cx="1937038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223110" y="6218148"/>
            <a:ext cx="46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CEA60D"/>
                </a:solidFill>
                <a:latin typeface="+mj-lt"/>
              </a:rPr>
              <a:t>Készítette:</a:t>
            </a:r>
            <a:r>
              <a:rPr lang="hu-HU" sz="1200" baseline="0" dirty="0" smtClean="0">
                <a:solidFill>
                  <a:srgbClr val="CEA60D"/>
                </a:solidFill>
                <a:latin typeface="+mj-lt"/>
              </a:rPr>
              <a:t> </a:t>
            </a: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Dr. Palik Mátyás alezredes</a:t>
            </a:r>
            <a:b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Budapest, 2015. október 20.</a:t>
            </a:r>
            <a:endParaRPr lang="hu-HU" sz="1200" kern="1200" dirty="0">
              <a:solidFill>
                <a:srgbClr val="CEA60D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PILÓTA NÉLKÜLI REPÜLÉS FEJLŐDÉSE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Palik Mátyás alezredes,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MÁSODIK VILÁGHÁBORÚS ROBOTOK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64547" y="4437112"/>
            <a:ext cx="3883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A V–1 rekonstruált változata </a:t>
            </a:r>
            <a:r>
              <a:rPr lang="hu-HU" sz="1600" dirty="0" err="1"/>
              <a:t>D</a:t>
            </a:r>
            <a:r>
              <a:rPr lang="hu-HU" sz="1600" dirty="0" err="1" smtClean="0"/>
              <a:t>aytonban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5091387" y="5497433"/>
            <a:ext cx="3396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/>
              <a:t>A </a:t>
            </a:r>
            <a:r>
              <a:rPr lang="hu-HU" sz="1600" dirty="0"/>
              <a:t>JB–2 Doodle Bug </a:t>
            </a:r>
            <a:r>
              <a:rPr lang="hu-HU" sz="1600" dirty="0" smtClean="0"/>
              <a:t>robotrepülőgép</a:t>
            </a:r>
            <a:endParaRPr lang="hu-HU" sz="1600" dirty="0"/>
          </a:p>
        </p:txBody>
      </p:sp>
      <p:pic>
        <p:nvPicPr>
          <p:cNvPr id="8" name="Kép 7" descr="http://www.nationalmuseum.af.mil/shared/media/photodb/photos/060609-F-1234S-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5" y="1916832"/>
            <a:ext cx="4129405" cy="250126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18" y="2659586"/>
            <a:ext cx="3759842" cy="2819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MÁSODIK VILÁGHÁBORÚS ROBOTOK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80063" y="4437112"/>
            <a:ext cx="2438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Fantáziarajz a BQ–17-ről</a:t>
            </a:r>
          </a:p>
        </p:txBody>
      </p:sp>
      <p:sp>
        <p:nvSpPr>
          <p:cNvPr id="9" name="Téglalap 8"/>
          <p:cNvSpPr/>
          <p:nvPr/>
        </p:nvSpPr>
        <p:spPr>
          <a:xfrm>
            <a:off x="5004048" y="5538718"/>
            <a:ext cx="3684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Korabeli fotó a </a:t>
            </a:r>
            <a:r>
              <a:rPr lang="hu-HU" sz="1600" dirty="0" smtClean="0"/>
              <a:t>TDR–1 </a:t>
            </a:r>
            <a:r>
              <a:rPr lang="hu-HU" sz="1600" dirty="0"/>
              <a:t>légi </a:t>
            </a:r>
            <a:r>
              <a:rPr lang="hu-HU" sz="1600" dirty="0" smtClean="0"/>
              <a:t>torpedóról</a:t>
            </a:r>
            <a:endParaRPr lang="hu-HU" sz="1600" dirty="0"/>
          </a:p>
        </p:txBody>
      </p:sp>
      <p:pic>
        <p:nvPicPr>
          <p:cNvPr id="10" name="Kép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" y="1916832"/>
            <a:ext cx="3566277" cy="252028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Kép 10" descr="http://3.bp.blogspot.com/_E-QOnTGFX_o/SsAy1zetGwI/AAAAAAAAITs/s__SfytS7D0/s1600/IN+flight+with+torp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7507"/>
            <a:ext cx="4347167" cy="203886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60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MÁSODIK VILÁGHÁBORÚS ROBOTOK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868144" y="3293521"/>
            <a:ext cx="2396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dirty="0"/>
              <a:t>A japán „csodafegyver” </a:t>
            </a:r>
            <a:endParaRPr lang="hu-HU" sz="1600" dirty="0" smtClean="0"/>
          </a:p>
          <a:p>
            <a:pPr algn="ctr"/>
            <a:r>
              <a:rPr lang="hu-HU" sz="1600" dirty="0" smtClean="0"/>
              <a:t>a </a:t>
            </a:r>
            <a:r>
              <a:rPr lang="hu-HU" sz="1600" dirty="0"/>
              <a:t>FU–GO bomba</a:t>
            </a:r>
          </a:p>
        </p:txBody>
      </p:sp>
      <p:pic>
        <p:nvPicPr>
          <p:cNvPr id="8" name="Kép 7" descr="Fu-Go balloon bomb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48" y="1772816"/>
            <a:ext cx="2773996" cy="417646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63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A HIDEGHÁBORÚ UAV FEJLESZTÉSEI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9612" y="443711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Az AQM–35 a White </a:t>
            </a:r>
            <a:r>
              <a:rPr lang="hu-HU" sz="1600" dirty="0" smtClean="0"/>
              <a:t>Sandi </a:t>
            </a:r>
            <a:r>
              <a:rPr lang="hu-HU" sz="1600" dirty="0"/>
              <a:t>rakétamúzeumban</a:t>
            </a:r>
          </a:p>
        </p:txBody>
      </p:sp>
      <p:sp>
        <p:nvSpPr>
          <p:cNvPr id="9" name="Téglalap 8"/>
          <p:cNvSpPr/>
          <p:nvPr/>
        </p:nvSpPr>
        <p:spPr>
          <a:xfrm>
            <a:off x="5364088" y="5466710"/>
            <a:ext cx="2581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/>
              <a:t>Szovjet La–17 típusú drón</a:t>
            </a:r>
            <a:endParaRPr lang="hu-HU" sz="1600" dirty="0"/>
          </a:p>
        </p:txBody>
      </p:sp>
      <p:pic>
        <p:nvPicPr>
          <p:cNvPr id="12" name="Kép 11" descr="http://www.marvellouswings.com/Aircraft/Missile/M-035/Pic/AQM-35%2055-3231%20Alamogord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384376" cy="252028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" name="Kép 12" descr="la-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08" y="3081463"/>
            <a:ext cx="3753063" cy="2285916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60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DRÓNOK VIETNÁM FELETT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55576" y="4365104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Egy rekonstruált „Tom </a:t>
            </a:r>
            <a:r>
              <a:rPr lang="hu-HU" sz="1600" dirty="0" err="1"/>
              <a:t>Cat</a:t>
            </a:r>
            <a:r>
              <a:rPr lang="hu-HU" sz="1600" dirty="0"/>
              <a:t>” 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5501810" y="5548115"/>
            <a:ext cx="2892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Egy elfogott Model </a:t>
            </a:r>
            <a:r>
              <a:rPr lang="hu-HU" sz="1600" dirty="0" smtClean="0"/>
              <a:t>147H UAV</a:t>
            </a:r>
            <a:endParaRPr lang="hu-HU" sz="1600" dirty="0"/>
          </a:p>
        </p:txBody>
      </p:sp>
      <p:pic>
        <p:nvPicPr>
          <p:cNvPr id="8" name="Kép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1" y="2034356"/>
            <a:ext cx="3906235" cy="233074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Kép 9" descr="twuav_04_0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09455"/>
            <a:ext cx="4032448" cy="252028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27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IZRAELI UAV FEJLESZTÉSEK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43608" y="338087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Mastiff típusú UAV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5334730" y="3392904"/>
            <a:ext cx="2482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A </a:t>
            </a:r>
            <a:r>
              <a:rPr lang="hu-HU" sz="1600" dirty="0" err="1"/>
              <a:t>Pioneer</a:t>
            </a:r>
            <a:r>
              <a:rPr lang="hu-HU" sz="1600" dirty="0"/>
              <a:t> felszállás előtt</a:t>
            </a:r>
          </a:p>
        </p:txBody>
      </p:sp>
      <p:pic>
        <p:nvPicPr>
          <p:cNvPr id="11" name="Kép 10" descr="File:Tadiran-Mastiff-III-hatzerim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79" y="1877827"/>
            <a:ext cx="2671445" cy="150304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2" name="Kép 11" descr="https://www.fas.org/irp/program/collect/pioneer-85p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06" y="1877826"/>
            <a:ext cx="2786773" cy="150304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" name="Kép 12" descr="http://www.israeli-weapons.com/weapons/aircraft/uav/hermes_900/hermes_900_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79" y="3854910"/>
            <a:ext cx="2704465" cy="1727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églalap 13"/>
          <p:cNvSpPr/>
          <p:nvPr/>
        </p:nvSpPr>
        <p:spPr>
          <a:xfrm>
            <a:off x="1079704" y="5598517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</a:t>
            </a:r>
            <a:r>
              <a:rPr lang="hu-HU" sz="1600" dirty="0" err="1"/>
              <a:t>Hermes</a:t>
            </a:r>
            <a:r>
              <a:rPr lang="hu-HU" sz="1600" dirty="0"/>
              <a:t>–900 </a:t>
            </a:r>
            <a:r>
              <a:rPr lang="hu-HU" sz="1600" dirty="0" smtClean="0"/>
              <a:t>leszállás előtt</a:t>
            </a:r>
            <a:endParaRPr lang="hu-HU" sz="1600" dirty="0"/>
          </a:p>
        </p:txBody>
      </p:sp>
      <p:pic>
        <p:nvPicPr>
          <p:cNvPr id="15" name="Kép 14" descr="http://www.elbitsystems.com/elbitmain/pic/Skylark-I-LE_Land%5b349x248%5d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/>
          <a:stretch/>
        </p:blipFill>
        <p:spPr bwMode="auto">
          <a:xfrm>
            <a:off x="5182806" y="3864363"/>
            <a:ext cx="2786773" cy="172783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6" name="Téglalap 15"/>
          <p:cNvSpPr/>
          <p:nvPr/>
        </p:nvSpPr>
        <p:spPr>
          <a:xfrm>
            <a:off x="4920008" y="5610726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</a:t>
            </a:r>
            <a:r>
              <a:rPr lang="hu-HU" sz="1600" dirty="0" err="1"/>
              <a:t>Skylark</a:t>
            </a:r>
            <a:r>
              <a:rPr lang="hu-HU" sz="1600" dirty="0"/>
              <a:t> I LE </a:t>
            </a:r>
          </a:p>
        </p:txBody>
      </p:sp>
    </p:spTree>
    <p:extLst>
      <p:ext uri="{BB962C8B-B14F-4D97-AF65-F5344CB8AC3E}">
        <p14:creationId xmlns:p14="http://schemas.microsoft.com/office/powerpoint/2010/main" val="9257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AZ ÖBÖL-HÁBORÚ ROBOTJAI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74122" y="5072824"/>
            <a:ext cx="325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Pioneer UAV indítása hadihajóról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644008" y="3596059"/>
            <a:ext cx="4162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tengerészgyalogság </a:t>
            </a:r>
            <a:r>
              <a:rPr lang="hu-HU" sz="1600" dirty="0" smtClean="0"/>
              <a:t>Pointerje</a:t>
            </a:r>
            <a:endParaRPr lang="hu-HU" sz="1600" dirty="0"/>
          </a:p>
        </p:txBody>
      </p:sp>
      <p:sp>
        <p:nvSpPr>
          <p:cNvPr id="20" name="Téglalap 19"/>
          <p:cNvSpPr/>
          <p:nvPr/>
        </p:nvSpPr>
        <p:spPr>
          <a:xfrm>
            <a:off x="5076056" y="5416169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BQM–147 </a:t>
            </a:r>
            <a:r>
              <a:rPr lang="hu-HU" sz="1600" dirty="0" err="1"/>
              <a:t>Exdrone</a:t>
            </a:r>
            <a:r>
              <a:rPr lang="hu-HU" sz="1600" dirty="0"/>
              <a:t> </a:t>
            </a:r>
          </a:p>
        </p:txBody>
      </p:sp>
      <p:pic>
        <p:nvPicPr>
          <p:cNvPr id="10" name="Kép 9" descr="Resize of névtel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71279"/>
            <a:ext cx="3347720" cy="220154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Kép 10" descr="pointer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30" y="2209990"/>
            <a:ext cx="2623820" cy="135191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2" name="Kép 11" descr="http://www.designation-systems.net/dusrm/bqm-147a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30" y="4059463"/>
            <a:ext cx="2623820" cy="135191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19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SZÖVETSÉGES DRÓNOK A BALKÁN FELETT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74781" y="5072824"/>
            <a:ext cx="4273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Az USAF Predator </a:t>
            </a:r>
            <a:r>
              <a:rPr lang="hu-HU" sz="1600" dirty="0" err="1"/>
              <a:t>UAV-ja</a:t>
            </a:r>
            <a:r>
              <a:rPr lang="hu-HU" sz="1600" dirty="0"/>
              <a:t> </a:t>
            </a:r>
            <a:r>
              <a:rPr lang="hu-HU" sz="1600" dirty="0" smtClean="0"/>
              <a:t>Taszáron</a:t>
            </a:r>
            <a:endParaRPr lang="hu-HU" sz="1600" dirty="0"/>
          </a:p>
        </p:txBody>
      </p:sp>
      <p:sp>
        <p:nvSpPr>
          <p:cNvPr id="16" name="Téglalap 15"/>
          <p:cNvSpPr/>
          <p:nvPr/>
        </p:nvSpPr>
        <p:spPr>
          <a:xfrm>
            <a:off x="5122450" y="3610456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Hunter UAV a </a:t>
            </a:r>
            <a:r>
              <a:rPr lang="hu-HU" sz="1600" dirty="0" err="1"/>
              <a:t>tuzlai</a:t>
            </a:r>
            <a:r>
              <a:rPr lang="hu-HU" sz="1600" dirty="0"/>
              <a:t> bázison</a:t>
            </a:r>
          </a:p>
        </p:txBody>
      </p:sp>
      <p:sp>
        <p:nvSpPr>
          <p:cNvPr id="20" name="Téglalap 19"/>
          <p:cNvSpPr/>
          <p:nvPr/>
        </p:nvSpPr>
        <p:spPr>
          <a:xfrm>
            <a:off x="5076056" y="575474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CL–289 </a:t>
            </a:r>
            <a:r>
              <a:rPr lang="hu-HU" sz="1600" dirty="0"/>
              <a:t>drón indítása</a:t>
            </a:r>
          </a:p>
        </p:txBody>
      </p:sp>
      <p:pic>
        <p:nvPicPr>
          <p:cNvPr id="21" name="Kép 20" descr="Preda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697129" cy="2540433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2" name="Kép 21" descr="Resize of Hunter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50" y="1916832"/>
            <a:ext cx="2557780" cy="169164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" name="Kép 22" descr="CL-289 Unmanned Aerial Vehicle launching from its launch statio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55" y="4051899"/>
            <a:ext cx="2655570" cy="169164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01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 fontScale="92500"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fi-FI" altLang="hu-HU" sz="2400" b="1" dirty="0">
                <a:solidFill>
                  <a:schemeClr val="accent2">
                    <a:lumMod val="50000"/>
                  </a:schemeClr>
                </a:solidFill>
              </a:rPr>
              <a:t>DRÓNOK A TERRORIZMUS ELLENI MŰVELETEKBEN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47118" y="4458598"/>
            <a:ext cx="4273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Global </a:t>
            </a:r>
            <a:r>
              <a:rPr lang="hu-HU" sz="1600" dirty="0" err="1"/>
              <a:t>Hawk</a:t>
            </a:r>
            <a:r>
              <a:rPr lang="hu-HU" sz="1600" dirty="0"/>
              <a:t> UAV </a:t>
            </a:r>
            <a:r>
              <a:rPr lang="hu-HU" sz="1600" dirty="0" smtClean="0"/>
              <a:t>felszállás előtt</a:t>
            </a:r>
            <a:endParaRPr lang="hu-HU" sz="1600" dirty="0"/>
          </a:p>
        </p:txBody>
      </p:sp>
      <p:sp>
        <p:nvSpPr>
          <p:cNvPr id="20" name="Téglalap 19"/>
          <p:cNvSpPr/>
          <p:nvPr/>
        </p:nvSpPr>
        <p:spPr>
          <a:xfrm>
            <a:off x="4200028" y="5610619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F</a:t>
            </a:r>
            <a:r>
              <a:rPr lang="hu-HU" sz="1600" dirty="0" smtClean="0"/>
              <a:t>elfegyverzett Reaper drón a </a:t>
            </a:r>
            <a:r>
              <a:rPr lang="hu-HU" sz="1600" dirty="0"/>
              <a:t>levegőben</a:t>
            </a:r>
          </a:p>
        </p:txBody>
      </p:sp>
      <p:pic>
        <p:nvPicPr>
          <p:cNvPr id="10" name="Kép 9" descr="Resize of global-hawk_020426_5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53" y="2174594"/>
            <a:ext cx="3599815" cy="227647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Kép 10" descr="http://htka.hu/wp-content/uploads/2013/07/mq9-reaper-weaponized-e13668429826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01" y="3165835"/>
            <a:ext cx="3599815" cy="240855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6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 fontScale="92500"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fi-FI" altLang="hu-HU" sz="2400" b="1" dirty="0">
                <a:solidFill>
                  <a:schemeClr val="accent2">
                    <a:lumMod val="50000"/>
                  </a:schemeClr>
                </a:solidFill>
              </a:rPr>
              <a:t>DRÓNOK A TERRORIZMUS ELLENI MŰVELETEKBEN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7544" y="4314582"/>
            <a:ext cx="4273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Black Hornet - </a:t>
            </a:r>
            <a:r>
              <a:rPr lang="hu-HU" sz="1600" dirty="0" err="1" smtClean="0"/>
              <a:t>micro</a:t>
            </a:r>
            <a:r>
              <a:rPr lang="hu-HU" sz="1600" dirty="0" smtClean="0"/>
              <a:t> UAV</a:t>
            </a:r>
            <a:endParaRPr lang="hu-HU" sz="1600" dirty="0"/>
          </a:p>
        </p:txBody>
      </p:sp>
      <p:sp>
        <p:nvSpPr>
          <p:cNvPr id="20" name="Téglalap 19"/>
          <p:cNvSpPr/>
          <p:nvPr/>
        </p:nvSpPr>
        <p:spPr>
          <a:xfrm>
            <a:off x="5064124" y="5540314"/>
            <a:ext cx="3396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Tarantula </a:t>
            </a:r>
            <a:r>
              <a:rPr lang="hu-HU" sz="1600" dirty="0"/>
              <a:t>Hawk </a:t>
            </a:r>
            <a:r>
              <a:rPr lang="hu-HU" sz="1600" dirty="0" smtClean="0"/>
              <a:t>- mini UAV</a:t>
            </a:r>
            <a:endParaRPr lang="hu-HU" sz="1600" dirty="0"/>
          </a:p>
        </p:txBody>
      </p:sp>
      <p:pic>
        <p:nvPicPr>
          <p:cNvPr id="8" name="Kép 7" descr="http://zapatopi.net/blog/pd-100_prs_soldier_201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 bwMode="auto">
          <a:xfrm>
            <a:off x="1187624" y="2147203"/>
            <a:ext cx="2880320" cy="216737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 descr="https://upload.wikimedia.org/wikipedia/commons/f/f0/Flickr_-_The_U.S._Army_-_Class_I_UAV_Block_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r="4117" b="6323"/>
          <a:stretch/>
        </p:blipFill>
        <p:spPr bwMode="auto">
          <a:xfrm>
            <a:off x="5076056" y="2996952"/>
            <a:ext cx="3384376" cy="25202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06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AZ ELŐADÁS FELÉPÍTÉSE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76872"/>
            <a:ext cx="7895406" cy="3052763"/>
          </a:xfrm>
        </p:spPr>
        <p:txBody>
          <a:bodyPr rtlCol="0">
            <a:normAutofit/>
          </a:bodyPr>
          <a:lstStyle/>
          <a:p>
            <a:pPr marL="639762" indent="-45720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</a:rPr>
              <a:t>Bevezetés  - „katonásan” helyzetbeállítás?</a:t>
            </a:r>
          </a:p>
          <a:p>
            <a:pPr marL="639762" indent="-45720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</a:rPr>
              <a:t>Az UAV-k  történeti fejlődése.</a:t>
            </a:r>
            <a:endParaRPr lang="hu-HU" altLang="hu-H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639762" indent="-45720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</a:rPr>
              <a:t>Az UAV felhasználás napjainkban.</a:t>
            </a:r>
          </a:p>
          <a:p>
            <a:pPr marL="639762" indent="-45720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</a:rPr>
              <a:t>Repülésbiztonsági megfontolások.</a:t>
            </a:r>
          </a:p>
        </p:txBody>
      </p:sp>
    </p:spTree>
    <p:extLst>
      <p:ext uri="{BB962C8B-B14F-4D97-AF65-F5344CB8AC3E}">
        <p14:creationId xmlns:p14="http://schemas.microsoft.com/office/powerpoint/2010/main" val="2893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fi-FI" altLang="hu-HU" sz="2400" b="1" dirty="0">
                <a:solidFill>
                  <a:schemeClr val="accent2">
                    <a:lumMod val="50000"/>
                  </a:schemeClr>
                </a:solidFill>
              </a:rPr>
              <a:t>MAGYAR UAV FEJLESZTÉSEK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368149" y="5666172"/>
            <a:ext cx="3273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Denevér 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1247388" y="3533743"/>
            <a:ext cx="4273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16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2411760" y="1782141"/>
            <a:ext cx="5292461" cy="1642172"/>
            <a:chOff x="863715" y="1916832"/>
            <a:chExt cx="5144135" cy="1609634"/>
          </a:xfrm>
        </p:grpSpPr>
        <p:pic>
          <p:nvPicPr>
            <p:cNvPr id="10" name="Kép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15" y="1916832"/>
              <a:ext cx="2520315" cy="1609090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Kép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030" y="1917376"/>
              <a:ext cx="2623820" cy="1609090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" name="Téglalap 2"/>
          <p:cNvSpPr/>
          <p:nvPr/>
        </p:nvSpPr>
        <p:spPr>
          <a:xfrm>
            <a:off x="2646738" y="342431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 smtClean="0"/>
              <a:t>A </a:t>
            </a:r>
            <a:r>
              <a:rPr lang="hu-HU" sz="1600" dirty="0" err="1" smtClean="0"/>
              <a:t>Szojka</a:t>
            </a:r>
            <a:r>
              <a:rPr lang="hu-HU" sz="1600" dirty="0" smtClean="0"/>
              <a:t> UAV és </a:t>
            </a:r>
            <a:r>
              <a:rPr lang="hu-HU" sz="1600" dirty="0"/>
              <a:t>a </a:t>
            </a:r>
            <a:r>
              <a:rPr lang="hu-HU" sz="1600" dirty="0" smtClean="0"/>
              <a:t>földi </a:t>
            </a:r>
            <a:r>
              <a:rPr lang="hu-HU" sz="1600" dirty="0"/>
              <a:t>irányító </a:t>
            </a:r>
            <a:r>
              <a:rPr lang="hu-HU" sz="1600" dirty="0" smtClean="0"/>
              <a:t>állomása</a:t>
            </a:r>
            <a:endParaRPr lang="hu-HU" sz="16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202572" y="3955287"/>
            <a:ext cx="5743353" cy="1686616"/>
            <a:chOff x="802901" y="3793645"/>
            <a:chExt cx="5959377" cy="1737311"/>
          </a:xfrm>
        </p:grpSpPr>
        <p:pic>
          <p:nvPicPr>
            <p:cNvPr id="13" name="Kép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01" y="3793645"/>
              <a:ext cx="3073701" cy="1737311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4" name="Kép 13" descr="http://www.veddamagyart.info/images/2011/tudomanytechnika/magyar-felderitogep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01" y="3793645"/>
              <a:ext cx="2885677" cy="1737311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185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fi-FI" altLang="hu-HU" sz="2400" b="1" dirty="0">
                <a:solidFill>
                  <a:schemeClr val="accent2">
                    <a:lumMod val="50000"/>
                  </a:schemeClr>
                </a:solidFill>
              </a:rPr>
              <a:t>MAGYAR UAV FEJLESZTÉSEK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848495" y="5754742"/>
            <a:ext cx="3396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Új </a:t>
            </a:r>
            <a:r>
              <a:rPr lang="hu-HU" sz="1600" dirty="0"/>
              <a:t>fejlesztésű Meteor–3MA</a:t>
            </a:r>
          </a:p>
        </p:txBody>
      </p:sp>
      <p:sp>
        <p:nvSpPr>
          <p:cNvPr id="9" name="Téglalap 8"/>
          <p:cNvSpPr/>
          <p:nvPr/>
        </p:nvSpPr>
        <p:spPr>
          <a:xfrm>
            <a:off x="1247388" y="3677759"/>
            <a:ext cx="4273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1414713" y="3573016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Meteor–1 </a:t>
            </a:r>
            <a:r>
              <a:rPr lang="hu-HU" sz="1600" dirty="0"/>
              <a:t>az indító katapulton</a:t>
            </a:r>
          </a:p>
        </p:txBody>
      </p:sp>
      <p:pic>
        <p:nvPicPr>
          <p:cNvPr id="15" name="Kép 14" descr="http://users.atw.hu/aerotarget/Ustka/Meteor-1/Usztka%201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919554"/>
            <a:ext cx="2232248" cy="1644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Kép 15" descr="http://m.cdn.blog.hu/ai/airbase/image/2013-Vegyes/Jutas-Meteor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93" y="1916832"/>
            <a:ext cx="2394776" cy="1644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églalap 16"/>
          <p:cNvSpPr/>
          <p:nvPr/>
        </p:nvSpPr>
        <p:spPr>
          <a:xfrm>
            <a:off x="4644008" y="3573016"/>
            <a:ext cx="3067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Meteor–3M </a:t>
            </a:r>
            <a:r>
              <a:rPr lang="hu-HU" sz="1600" dirty="0"/>
              <a:t>Lövészet előtt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pic>
        <p:nvPicPr>
          <p:cNvPr id="18" name="Kép 17" descr="http://www.hmei.hu/images/meteor/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93" y="4178106"/>
            <a:ext cx="2905259" cy="1603759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08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fi-FI" altLang="hu-HU" sz="2400" b="1" dirty="0">
                <a:solidFill>
                  <a:schemeClr val="accent2">
                    <a:lumMod val="50000"/>
                  </a:schemeClr>
                </a:solidFill>
              </a:rPr>
              <a:t>MAGYAR UAV FEJLESZTÉSEK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848494" y="5798224"/>
            <a:ext cx="3396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BHE bemutatkozása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276908" y="3704201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BORA </a:t>
            </a:r>
            <a:r>
              <a:rPr lang="hu-HU" sz="1600" dirty="0" err="1" smtClean="0"/>
              <a:t>Mini-UAV</a:t>
            </a:r>
            <a:endParaRPr lang="hu-HU" sz="1600" dirty="0"/>
          </a:p>
        </p:txBody>
      </p:sp>
      <p:sp>
        <p:nvSpPr>
          <p:cNvPr id="14" name="Téglalap 13"/>
          <p:cNvSpPr/>
          <p:nvPr/>
        </p:nvSpPr>
        <p:spPr>
          <a:xfrm>
            <a:off x="5183757" y="3712838"/>
            <a:ext cx="3067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Benzinmotoros </a:t>
            </a:r>
            <a:r>
              <a:rPr lang="hu-HU" sz="1600" dirty="0"/>
              <a:t>Ikran</a:t>
            </a:r>
          </a:p>
        </p:txBody>
      </p:sp>
      <p:pic>
        <p:nvPicPr>
          <p:cNvPr id="19" name="Kép 18" descr="http://www.janes.com/images/assets/269/23269/p14553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43" y="1913567"/>
            <a:ext cx="3012304" cy="179063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Kép 20" descr="Forrás: HM/Csudai Sándor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4112"/>
            <a:ext cx="3280143" cy="179009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Kép 21" descr="130328_BP_UAV_konf_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95" y="4186771"/>
            <a:ext cx="2885107" cy="163671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45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2" name="Téglalap 1"/>
          <p:cNvSpPr/>
          <p:nvPr/>
        </p:nvSpPr>
        <p:spPr>
          <a:xfrm>
            <a:off x="1103220" y="1484784"/>
            <a:ext cx="728520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ctr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defRPr/>
            </a:pP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A pilóta nélküli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repülőgépek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eddigi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fejlesztését három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különböző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irány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jellemezte:</a:t>
            </a:r>
          </a:p>
          <a:p>
            <a:pPr marL="639762" lvl="0" indent="-4572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fegyverként alkalmazva, különféle pusztító eszközöket szereltek rá, helyeztek el benne és azok segítségével kívánták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megsemmisíteni a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szembenálló fél erőit és eszközeit;</a:t>
            </a:r>
          </a:p>
          <a:p>
            <a:pPr marL="639762" lvl="0" indent="-4572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célrepülőgépként hasznosítva a légvédelmi erők békeidős kiképzését biztosította, életszerű körülményeket nyújtva számukra;</a:t>
            </a:r>
          </a:p>
          <a:p>
            <a:pPr marL="639762" lvl="0" indent="-4572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különféle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szenzorokat elhelyezve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rajtuk alkalmassá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tették, a levegőből történő információszerezésre és továbbításra, elősegítve ezzel a különböző vezetési szinteken a megalapozott döntések meghozatalát.</a:t>
            </a:r>
          </a:p>
        </p:txBody>
      </p:sp>
    </p:spTree>
    <p:extLst>
      <p:ext uri="{BB962C8B-B14F-4D97-AF65-F5344CB8AC3E}">
        <p14:creationId xmlns:p14="http://schemas.microsoft.com/office/powerpoint/2010/main" val="31749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dirty="0" smtClean="0"/>
              <a:t>AZ UAV FELHASZNÁLÁSÁRÓL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4300857" y="2727849"/>
            <a:ext cx="4843143" cy="3348579"/>
            <a:chOff x="4499512" y="1916832"/>
            <a:chExt cx="4320000" cy="2568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512" y="1916832"/>
              <a:ext cx="4320000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églalap 8"/>
            <p:cNvSpPr/>
            <p:nvPr/>
          </p:nvSpPr>
          <p:spPr>
            <a:xfrm>
              <a:off x="4499512" y="4036493"/>
              <a:ext cx="4320000" cy="44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/>
                <a:t>Az </a:t>
              </a:r>
              <a:r>
                <a:rPr lang="hu-HU" sz="1600" dirty="0"/>
                <a:t>európai polgári és kereskedelmi UAV piac </a:t>
              </a:r>
              <a:r>
                <a:rPr lang="hu-HU" sz="1600" dirty="0" smtClean="0"/>
                <a:t>várható fejlődése (Frost </a:t>
              </a:r>
              <a:r>
                <a:rPr lang="hu-HU" sz="1600" dirty="0"/>
                <a:t>&amp; </a:t>
              </a:r>
              <a:r>
                <a:rPr lang="hu-HU" sz="1600" dirty="0" smtClean="0"/>
                <a:t>Sullivan)</a:t>
              </a:r>
              <a:endParaRPr lang="hu-HU" sz="1600" dirty="0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86296" y="1417638"/>
            <a:ext cx="4176464" cy="3102098"/>
            <a:chOff x="710119" y="1538091"/>
            <a:chExt cx="3477955" cy="2359909"/>
          </a:xfrm>
        </p:grpSpPr>
        <p:pic>
          <p:nvPicPr>
            <p:cNvPr id="11" name="Picture 2" descr="http://kr.nlh1.com/images/Screen_Capture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0119" y="1538091"/>
              <a:ext cx="3477955" cy="191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églalap 11"/>
            <p:cNvSpPr/>
            <p:nvPr/>
          </p:nvSpPr>
          <p:spPr>
            <a:xfrm>
              <a:off x="833043" y="3453135"/>
              <a:ext cx="3232106" cy="444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/>
                <a:t>Az </a:t>
              </a:r>
              <a:r>
                <a:rPr lang="hu-HU" sz="1600" dirty="0"/>
                <a:t>UAV </a:t>
              </a:r>
              <a:r>
                <a:rPr lang="hu-HU" sz="1600" dirty="0" smtClean="0"/>
                <a:t>világpiaci előrejelzése</a:t>
              </a:r>
              <a:r>
                <a:rPr lang="hu-HU" sz="1600" dirty="0" smtClean="0"/>
                <a:t/>
              </a:r>
              <a:br>
                <a:rPr lang="hu-HU" sz="1600" dirty="0" smtClean="0"/>
              </a:br>
              <a:r>
                <a:rPr lang="hu-HU" sz="1600" dirty="0" smtClean="0"/>
                <a:t>(Frost </a:t>
              </a:r>
              <a:r>
                <a:rPr lang="hu-HU" sz="1600" dirty="0"/>
                <a:t>&amp; </a:t>
              </a:r>
              <a:r>
                <a:rPr lang="hu-HU" sz="1600" dirty="0" smtClean="0"/>
                <a:t>Sullivan)</a:t>
              </a:r>
              <a:endParaRPr lang="hu-H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75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AZ UAV KATONAI CÉLÚ FELHASZNÁLÁSA</a:t>
            </a:r>
          </a:p>
        </p:txBody>
      </p:sp>
      <p:pic>
        <p:nvPicPr>
          <p:cNvPr id="13" name="Picture 10" descr="http://s3-blogs.mentor.com/jvandomelen/files/2010/06/uav-520x3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74283"/>
            <a:ext cx="3154690" cy="2026467"/>
          </a:xfrm>
          <a:prstGeom prst="rect">
            <a:avLst/>
          </a:prstGeom>
          <a:noFill/>
        </p:spPr>
      </p:pic>
      <p:pic>
        <p:nvPicPr>
          <p:cNvPr id="14" name="Picture 8" descr="X-47Pegasus_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234" y="2996952"/>
            <a:ext cx="2912021" cy="2026467"/>
          </a:xfrm>
          <a:prstGeom prst="rect">
            <a:avLst/>
          </a:prstGeom>
          <a:noFill/>
        </p:spPr>
      </p:pic>
      <p:pic>
        <p:nvPicPr>
          <p:cNvPr id="15" name="Picture 6" descr="http://www.internet-d.com/wp-content/uploads/2012/02/Predator-UAV-on-the-runway-thumb-550xauto-82969-500x3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255" y="4077072"/>
            <a:ext cx="2992910" cy="2026467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571210" y="1700808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5F4E05"/>
              </a:buClr>
              <a:buFont typeface="Wingdings" pitchFamily="2" charset="2"/>
              <a:buChar char="Ø"/>
              <a:defRPr/>
            </a:pPr>
            <a:endParaRPr lang="hu-HU" sz="1600" i="1" dirty="0" smtClean="0">
              <a:latin typeface="Arial" charset="0"/>
            </a:endParaRPr>
          </a:p>
          <a:p>
            <a:pPr algn="ctr" eaLnBrk="0" hangingPunct="0">
              <a:lnSpc>
                <a:spcPct val="150000"/>
              </a:lnSpc>
              <a:spcBef>
                <a:spcPts val="0"/>
              </a:spcBef>
              <a:buClr>
                <a:srgbClr val="5F4E05"/>
              </a:buClr>
              <a:defRPr/>
            </a:pPr>
            <a:r>
              <a:rPr lang="hu-HU" sz="1600" b="1" i="1" dirty="0" smtClean="0">
                <a:solidFill>
                  <a:srgbClr val="0C3BA4"/>
                </a:solidFill>
                <a:latin typeface="Arial" charset="0"/>
              </a:rPr>
              <a:t>Alkalmazásuk elkülönített légterekben.</a:t>
            </a:r>
            <a:endParaRPr lang="hu-HU" sz="1600" b="1" dirty="0">
              <a:solidFill>
                <a:srgbClr val="0C3BA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3884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AZ UAV POLGÁRI CÉLÚ FELHASZNÁLÁSA</a:t>
            </a: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611559" y="1334287"/>
            <a:ext cx="8261220" cy="4706362"/>
            <a:chOff x="755329" y="1264562"/>
            <a:chExt cx="8232588" cy="4635047"/>
          </a:xfrm>
        </p:grpSpPr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705957"/>
                </p:ext>
              </p:extLst>
            </p:nvPr>
          </p:nvGraphicFramePr>
          <p:xfrm>
            <a:off x="5563145" y="1370025"/>
            <a:ext cx="3312050" cy="1914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r:id="rId3" imgW="8412480" imgH="5260320" progId="">
                    <p:embed/>
                  </p:oleObj>
                </mc:Choice>
                <mc:Fallback>
                  <p:oleObj r:id="rId3" imgW="8412480" imgH="5260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3145" y="1370025"/>
                          <a:ext cx="3312050" cy="191475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Csoportba foglalás 2051"/>
            <p:cNvGrpSpPr>
              <a:grpSpLocks/>
            </p:cNvGrpSpPr>
            <p:nvPr/>
          </p:nvGrpSpPr>
          <p:grpSpPr bwMode="auto">
            <a:xfrm>
              <a:off x="755329" y="1264562"/>
              <a:ext cx="8232588" cy="4635047"/>
              <a:chOff x="364164" y="993439"/>
              <a:chExt cx="8525084" cy="5336750"/>
            </a:xfrm>
          </p:grpSpPr>
          <p:graphicFrame>
            <p:nvGraphicFramePr>
              <p:cNvPr id="20" name="Objec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9174954"/>
                  </p:ext>
                </p:extLst>
              </p:nvPr>
            </p:nvGraphicFramePr>
            <p:xfrm>
              <a:off x="438472" y="993439"/>
              <a:ext cx="3715653" cy="23128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1" r:id="rId5" imgW="7544160" imgH="4685760" progId="">
                      <p:embed/>
                    </p:oleObj>
                  </mc:Choice>
                  <mc:Fallback>
                    <p:oleObj r:id="rId5" imgW="7544160" imgH="468576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472" y="993439"/>
                            <a:ext cx="3715653" cy="231283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4285362"/>
                  </p:ext>
                </p:extLst>
              </p:nvPr>
            </p:nvGraphicFramePr>
            <p:xfrm>
              <a:off x="364164" y="4042856"/>
              <a:ext cx="3566781" cy="2287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2" name="Visio" r:id="rId7" imgW="4958906" imgH="3120009" progId="">
                      <p:embed/>
                    </p:oleObj>
                  </mc:Choice>
                  <mc:Fallback>
                    <p:oleObj name="Visio" r:id="rId7" imgW="4958906" imgH="312000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164" y="4042856"/>
                            <a:ext cx="3566781" cy="228733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6125346"/>
                  </p:ext>
                </p:extLst>
              </p:nvPr>
            </p:nvGraphicFramePr>
            <p:xfrm>
              <a:off x="5268489" y="4042651"/>
              <a:ext cx="3620759" cy="22794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3" r:id="rId9" imgW="9064800" imgH="5660640" progId="">
                      <p:embed/>
                    </p:oleObj>
                  </mc:Choice>
                  <mc:Fallback>
                    <p:oleObj r:id="rId9" imgW="9064800" imgH="56606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8489" y="4042651"/>
                            <a:ext cx="3620759" cy="227943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275856" y="3212976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5F4E05"/>
              </a:buClr>
              <a:buFont typeface="Wingdings" pitchFamily="2" charset="2"/>
              <a:buChar char="Ø"/>
              <a:defRPr/>
            </a:pPr>
            <a:endParaRPr lang="hu-HU" sz="1600" i="1" dirty="0" smtClean="0">
              <a:latin typeface="Arial" charset="0"/>
            </a:endParaRPr>
          </a:p>
          <a:p>
            <a:pPr algn="ctr" eaLnBrk="0" hangingPunct="0">
              <a:lnSpc>
                <a:spcPct val="150000"/>
              </a:lnSpc>
              <a:spcBef>
                <a:spcPts val="0"/>
              </a:spcBef>
              <a:buClr>
                <a:srgbClr val="5F4E05"/>
              </a:buClr>
              <a:defRPr/>
            </a:pPr>
            <a:r>
              <a:rPr lang="hu-HU" sz="1600" b="1" i="1" dirty="0" smtClean="0">
                <a:solidFill>
                  <a:srgbClr val="0C3BA4"/>
                </a:solidFill>
                <a:latin typeface="Arial" charset="0"/>
              </a:rPr>
              <a:t>Alkalmazásuk bárhol.</a:t>
            </a:r>
            <a:endParaRPr lang="hu-HU" sz="1600" b="1" dirty="0">
              <a:solidFill>
                <a:srgbClr val="0C3BA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REPÜLÉSBIZTONSÁGI MEGFONTOLÁSOK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899592" y="1700808"/>
            <a:ext cx="7956376" cy="3960440"/>
            <a:chOff x="179512" y="1484784"/>
            <a:chExt cx="8964488" cy="4320480"/>
          </a:xfrm>
          <a:noFill/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3635896" y="1484784"/>
              <a:ext cx="5508104" cy="4320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>
              <a:noAutofit/>
            </a:bodyPr>
            <a:lstStyle/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endParaRPr lang="hu-HU" sz="1600" i="1" dirty="0" smtClean="0">
                <a:latin typeface="Arial" charset="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„</a:t>
              </a:r>
              <a:r>
                <a:rPr lang="hu-HU" sz="1600" b="1" i="1" dirty="0" err="1" smtClean="0">
                  <a:solidFill>
                    <a:srgbClr val="0C3BA4"/>
                  </a:solidFill>
                  <a:latin typeface="Arial" charset="0"/>
                </a:rPr>
                <a:t>Flying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is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not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dangerous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…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crashing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is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 smtClean="0">
                  <a:solidFill>
                    <a:srgbClr val="0C3BA4"/>
                  </a:solidFill>
                  <a:latin typeface="Arial" charset="0"/>
                </a:rPr>
                <a:t>dangerous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!”</a:t>
              </a:r>
              <a:endParaRPr lang="hu-HU" sz="1600" b="1" i="1" dirty="0">
                <a:solidFill>
                  <a:srgbClr val="0C3BA4"/>
                </a:solidFill>
                <a:latin typeface="Arial" charset="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„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We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never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find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the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reasons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…!”</a:t>
              </a:r>
              <a:endParaRPr lang="hu-HU" sz="1600" b="1" i="1" dirty="0">
                <a:solidFill>
                  <a:srgbClr val="0C3BA4"/>
                </a:solidFill>
                <a:latin typeface="Arial" charset="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„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If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you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don’t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fly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…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you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don’t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crash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!”</a:t>
              </a:r>
              <a:endParaRPr lang="hu-HU" sz="1600" b="1" i="1" dirty="0">
                <a:solidFill>
                  <a:srgbClr val="0C3BA4"/>
                </a:solidFill>
                <a:latin typeface="Arial" charset="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„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Gravitation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is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stronger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then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your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aeroplane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…!”</a:t>
              </a:r>
              <a:endParaRPr lang="hu-HU" sz="1600" b="1" i="1" dirty="0">
                <a:solidFill>
                  <a:srgbClr val="0C3BA4"/>
                </a:solidFill>
                <a:latin typeface="Arial" charset="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„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Stay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on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the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ground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…!”</a:t>
              </a:r>
              <a:endParaRPr lang="hu-HU" sz="1600" b="1" i="1" dirty="0">
                <a:solidFill>
                  <a:srgbClr val="0C3BA4"/>
                </a:solidFill>
                <a:latin typeface="Arial" charset="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ts val="0"/>
                </a:spcBef>
                <a:buClr>
                  <a:srgbClr val="5F4E05"/>
                </a:buClr>
                <a:buFont typeface="Wingdings" pitchFamily="2" charset="2"/>
                <a:buChar char="Ø"/>
                <a:defRPr/>
              </a:pP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„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If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you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are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in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trouble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…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don’t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call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 </a:t>
              </a:r>
              <a:r>
                <a:rPr lang="hu-HU" sz="1600" b="1" i="1" dirty="0" err="1">
                  <a:solidFill>
                    <a:srgbClr val="0C3BA4"/>
                  </a:solidFill>
                  <a:latin typeface="Arial" charset="0"/>
                </a:rPr>
                <a:t>me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!”</a:t>
              </a:r>
            </a:p>
            <a:p>
              <a:pPr marL="342900" indent="-342900" algn="ctr" eaLnBrk="0" hangingPunct="0">
                <a:spcBef>
                  <a:spcPts val="0"/>
                </a:spcBef>
                <a:buClr>
                  <a:srgbClr val="5F4E05"/>
                </a:buClr>
                <a:defRPr/>
              </a:pPr>
              <a:r>
                <a:rPr lang="hu-HU" sz="2800" b="1" i="1" dirty="0" smtClean="0">
                  <a:solidFill>
                    <a:srgbClr val="0C3BA4"/>
                  </a:solidFill>
                  <a:latin typeface="Arial" charset="0"/>
                  <a:sym typeface="Wingdings" pitchFamily="2" charset="2"/>
                </a:rPr>
                <a:t></a:t>
              </a:r>
            </a:p>
            <a:p>
              <a:pPr marL="342900" indent="-342900" algn="ctr" eaLnBrk="0" hangingPunct="0">
                <a:spcBef>
                  <a:spcPts val="0"/>
                </a:spcBef>
                <a:buClr>
                  <a:srgbClr val="5F4E05"/>
                </a:buClr>
                <a:defRPr/>
              </a:pP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/>
              </a:r>
              <a:b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</a:b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Ez </a:t>
              </a:r>
              <a:r>
                <a:rPr lang="hu-HU" sz="1600" b="1" i="1" dirty="0">
                  <a:solidFill>
                    <a:srgbClr val="0C3BA4"/>
                  </a:solidFill>
                  <a:latin typeface="Arial" charset="0"/>
                </a:rPr>
                <a:t>nem elég a légiközlekedés-biztonsághoz</a:t>
              </a:r>
              <a:r>
                <a:rPr lang="hu-HU" sz="1600" b="1" i="1" dirty="0" smtClean="0">
                  <a:solidFill>
                    <a:srgbClr val="0C3BA4"/>
                  </a:solidFill>
                  <a:latin typeface="Arial" charset="0"/>
                </a:rPr>
                <a:t>.</a:t>
              </a:r>
              <a:endParaRPr lang="hu-HU" sz="1600" b="1" dirty="0">
                <a:solidFill>
                  <a:srgbClr val="0C3BA4"/>
                </a:solidFill>
                <a:cs typeface="Arial" pitchFamily="34" charset="0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179512" y="1485016"/>
              <a:ext cx="3168352" cy="4320248"/>
              <a:chOff x="5688464" y="1485016"/>
              <a:chExt cx="3060000" cy="4248240"/>
            </a:xfrm>
            <a:grpFill/>
          </p:grpSpPr>
          <p:pic>
            <p:nvPicPr>
              <p:cNvPr id="8" name="Picture 6" descr="imag1380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62" r="8300"/>
              <a:stretch>
                <a:fillRect/>
              </a:stretch>
            </p:blipFill>
            <p:spPr bwMode="auto">
              <a:xfrm>
                <a:off x="5688472" y="1485016"/>
                <a:ext cx="3059992" cy="2088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http://cdn.ebaumsworld.com/picture/WIIWARRIOR/funny_picture06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464" y="3645024"/>
                <a:ext cx="3060000" cy="2088232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5659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REPÜLÉSBIZTONSÁGI MEGFONTOLÁSOK</a:t>
            </a:r>
          </a:p>
        </p:txBody>
      </p:sp>
      <p:pic>
        <p:nvPicPr>
          <p:cNvPr id="10" name="Picture 4" descr="http://images.defensetech.org/wp-content/uploads/2012/03/C-130ho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012" y="1872741"/>
            <a:ext cx="4770229" cy="28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3374947" y="1942550"/>
            <a:ext cx="4698361" cy="2782593"/>
            <a:chOff x="2986170" y="2346387"/>
            <a:chExt cx="3749465" cy="2149655"/>
          </a:xfrm>
        </p:grpSpPr>
        <p:cxnSp>
          <p:nvCxnSpPr>
            <p:cNvPr id="12" name="Egyenes összekötő 11"/>
            <p:cNvCxnSpPr/>
            <p:nvPr/>
          </p:nvCxnSpPr>
          <p:spPr>
            <a:xfrm>
              <a:off x="2986170" y="2346387"/>
              <a:ext cx="3749465" cy="2149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H="1">
              <a:off x="2986170" y="2346387"/>
              <a:ext cx="3749465" cy="2149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6" descr="http://worldtruth.tv/wp-content/uploads/2013/06/drone-crash.si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905" y="1848010"/>
            <a:ext cx="4948426" cy="28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3374947" y="1929527"/>
            <a:ext cx="4948426" cy="2795617"/>
            <a:chOff x="2986170" y="2346387"/>
            <a:chExt cx="3749465" cy="214965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986170" y="2346387"/>
              <a:ext cx="3749465" cy="2149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flipH="1">
              <a:off x="2986170" y="2346387"/>
              <a:ext cx="3749465" cy="2149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8" descr="http://cencio4.files.wordpress.com/2012/09/predator_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037" y="1840367"/>
            <a:ext cx="5044812" cy="2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Csoportba foglalás 18"/>
          <p:cNvGrpSpPr/>
          <p:nvPr/>
        </p:nvGrpSpPr>
        <p:grpSpPr>
          <a:xfrm>
            <a:off x="3322905" y="1863310"/>
            <a:ext cx="5024986" cy="2998895"/>
            <a:chOff x="2946574" y="2346387"/>
            <a:chExt cx="3823242" cy="2149655"/>
          </a:xfrm>
        </p:grpSpPr>
        <p:cxnSp>
          <p:nvCxnSpPr>
            <p:cNvPr id="20" name="Egyenes összekötő 19"/>
            <p:cNvCxnSpPr/>
            <p:nvPr/>
          </p:nvCxnSpPr>
          <p:spPr>
            <a:xfrm>
              <a:off x="3020351" y="2346387"/>
              <a:ext cx="3749465" cy="2149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flipH="1">
              <a:off x="2946574" y="2346387"/>
              <a:ext cx="3789062" cy="2149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911" y="2780928"/>
            <a:ext cx="2250586" cy="14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ím 1"/>
          <p:cNvSpPr txBox="1">
            <a:spLocks/>
          </p:cNvSpPr>
          <p:nvPr/>
        </p:nvSpPr>
        <p:spPr>
          <a:xfrm>
            <a:off x="1111595" y="5013176"/>
            <a:ext cx="7236296" cy="6206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hu-HU" sz="2800" dirty="0">
                <a:solidFill>
                  <a:srgbClr val="CEA60D"/>
                </a:solidFill>
              </a:rPr>
              <a:t>Első a </a:t>
            </a:r>
            <a:r>
              <a:rPr lang="hu-HU" sz="2800" dirty="0" smtClean="0">
                <a:solidFill>
                  <a:srgbClr val="CEA60D"/>
                </a:solidFill>
              </a:rPr>
              <a:t>biztonság!</a:t>
            </a:r>
            <a:endParaRPr lang="hu-HU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 smtClean="0"/>
              <a:t>NÉHÁNY JÓTANÁCS</a:t>
            </a:r>
          </a:p>
        </p:txBody>
      </p:sp>
      <p:sp>
        <p:nvSpPr>
          <p:cNvPr id="4" name="Téglalap 3"/>
          <p:cNvSpPr/>
          <p:nvPr/>
        </p:nvSpPr>
        <p:spPr>
          <a:xfrm>
            <a:off x="643662" y="1340768"/>
            <a:ext cx="8208912" cy="4624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magyar légtérben engedéllyel,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és tevékenységi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jóváhagyással szabad drónt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repültetni.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Használat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előtt figyelmesen ellenőrizze az UAV-t alkalmas-e a repülésre!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Szemrevételezze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helyszínt, fordítson kiemelt figyelmet a körzetében tartózkodó emberekre, állatokra,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akadályokra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Győződjön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meg, hogy a látási és az időjárási körülmények megfelelnek-e az UAV biztonságos használatának!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Repülés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közben mindig tartsa a pilóta nélküli légi járművet látótávolságon belül!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Használja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drónt körültekintően, folyamatosan álljon készen a biztonságos „kényszerleszállás” végrehajtására!</a:t>
            </a:r>
          </a:p>
        </p:txBody>
      </p:sp>
    </p:spTree>
    <p:extLst>
      <p:ext uri="{BB962C8B-B14F-4D97-AF65-F5344CB8AC3E}">
        <p14:creationId xmlns:p14="http://schemas.microsoft.com/office/powerpoint/2010/main" val="1638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A FOGALMAK TISZTÁZÁSA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88840"/>
            <a:ext cx="8064896" cy="3384376"/>
          </a:xfrm>
        </p:spPr>
        <p:txBody>
          <a:bodyPr rtlCol="0">
            <a:normAutofit/>
          </a:bodyPr>
          <a:lstStyle/>
          <a:p>
            <a:pPr marL="182562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800" b="1" dirty="0" smtClean="0">
                <a:solidFill>
                  <a:schemeClr val="accent2">
                    <a:lumMod val="50000"/>
                  </a:schemeClr>
                </a:solidFill>
              </a:rPr>
              <a:t>Terminológia:</a:t>
            </a:r>
          </a:p>
          <a:p>
            <a:pPr marL="639762" indent="-457200"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UA(V)	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   – 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Unmanned 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Aircraft/Vehicle 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(Drone);</a:t>
            </a:r>
          </a:p>
          <a:p>
            <a:pPr marL="639762" indent="-457200"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UAS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   – 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Unmanned 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Aircraft System;</a:t>
            </a:r>
          </a:p>
          <a:p>
            <a:pPr marL="639762" indent="-457200"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UCAV	   – 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Unmanned 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Combat Aircraft System;</a:t>
            </a:r>
          </a:p>
          <a:p>
            <a:pPr marL="639762" indent="-457200"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UCAS	   – Unmanned 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Combat Aircraft 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System;</a:t>
            </a:r>
          </a:p>
          <a:p>
            <a:pPr marL="639762" indent="-457200"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RPA/RPV – </a:t>
            </a:r>
            <a:r>
              <a:rPr lang="hu-HU" altLang="hu-HU" sz="2400" dirty="0" err="1">
                <a:solidFill>
                  <a:schemeClr val="accent2">
                    <a:lumMod val="50000"/>
                  </a:schemeClr>
                </a:solidFill>
              </a:rPr>
              <a:t>Remotely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altLang="hu-HU" sz="2400" dirty="0" err="1">
                <a:solidFill>
                  <a:schemeClr val="accent2">
                    <a:lumMod val="50000"/>
                  </a:schemeClr>
                </a:solidFill>
              </a:rPr>
              <a:t>Piloted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Aircraft</a:t>
            </a:r>
          </a:p>
          <a:p>
            <a:pPr marL="639762" indent="-457200"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RPAS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   – </a:t>
            </a:r>
            <a:r>
              <a:rPr lang="hu-HU" alt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Remotely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altLang="hu-HU" sz="2400" dirty="0" err="1">
                <a:solidFill>
                  <a:schemeClr val="accent2">
                    <a:lumMod val="50000"/>
                  </a:schemeClr>
                </a:solidFill>
              </a:rPr>
              <a:t>Piloted</a:t>
            </a:r>
            <a:r>
              <a:rPr lang="hu-HU" alt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accent2">
                    <a:lumMod val="50000"/>
                  </a:schemeClr>
                </a:solidFill>
              </a:rPr>
              <a:t>Aircraft System.</a:t>
            </a:r>
            <a:endParaRPr lang="hu-HU" alt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8268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 smtClean="0"/>
              <a:t>NÉHÁNY JÓTANÁCS</a:t>
            </a:r>
          </a:p>
        </p:txBody>
      </p:sp>
      <p:sp>
        <p:nvSpPr>
          <p:cNvPr id="4" name="Téglalap 3"/>
          <p:cNvSpPr/>
          <p:nvPr/>
        </p:nvSpPr>
        <p:spPr>
          <a:xfrm>
            <a:off x="611560" y="1212125"/>
            <a:ext cx="8208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drónokkal tilos repülni városok, települések sűrűn lakott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területei, ipari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területek és szabadban tartózkodó embercsoportok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felett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! Ez fokozottan igaz a repülőterekre és azok ellenőrzött légtereire.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UAV-val ne repüljön 50 méteren belül személyekhez, embercsoportokhoz, járművekhez, épületekhez vagy szerkezetekhez!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drón kezelője a felelős emberekkel, vagy tárgyakkal (repülőgépekkel) való összeütközés elkerüléséért!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Fényképek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(videók) készítésekor tartsa be a személyiségi jogokat!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Ne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feledje!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Jogilag a drón kezelője felelős a repülés biztonságos lebonyolításáért! Ismerje meg a szabályozást, tanuljon, hogy elkerülje a későbbi felelősségre vonást!</a:t>
            </a:r>
          </a:p>
        </p:txBody>
      </p:sp>
    </p:spTree>
    <p:extLst>
      <p:ext uri="{BB962C8B-B14F-4D97-AF65-F5344CB8AC3E}">
        <p14:creationId xmlns:p14="http://schemas.microsoft.com/office/powerpoint/2010/main" val="21995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790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Köszönöm a figyelmüket!</a:t>
            </a:r>
            <a:endParaRPr lang="hu-H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914400" cy="91440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326160" y="3789040"/>
            <a:ext cx="4342184" cy="6206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hu-HU" sz="2800" dirty="0" err="1" smtClean="0">
                <a:solidFill>
                  <a:srgbClr val="CEA60D"/>
                </a:solidFill>
              </a:rPr>
              <a:t>palik.matyas</a:t>
            </a:r>
            <a:r>
              <a:rPr lang="hu-HU" sz="2800" dirty="0" smtClean="0">
                <a:solidFill>
                  <a:srgbClr val="CEA60D"/>
                </a:solidFill>
              </a:rPr>
              <a:t>@</a:t>
            </a:r>
            <a:r>
              <a:rPr lang="hu-HU" sz="2800" dirty="0" err="1" smtClean="0">
                <a:solidFill>
                  <a:srgbClr val="CEA60D"/>
                </a:solidFill>
              </a:rPr>
              <a:t>uni-nke.hu</a:t>
            </a:r>
            <a:endParaRPr lang="hu-HU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A FOGALMAK TISZTÁZÁSA</a:t>
            </a:r>
          </a:p>
        </p:txBody>
      </p:sp>
      <p:pic>
        <p:nvPicPr>
          <p:cNvPr id="1026" name="Picture 2" descr="Bemutató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20651"/>
            <a:ext cx="4176464" cy="429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021582" cy="269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4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MIÉRT HASZNÁLJUK?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3759"/>
              </p:ext>
            </p:extLst>
          </p:nvPr>
        </p:nvGraphicFramePr>
        <p:xfrm>
          <a:off x="1403648" y="1268760"/>
          <a:ext cx="633670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137"/>
                <a:gridCol w="347556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D3Le: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altLang="hu-H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DULL</a:t>
                      </a:r>
                      <a:endParaRPr lang="hu-HU" sz="2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altLang="hu-HU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unalmas, monoton;</a:t>
                      </a:r>
                      <a:endParaRPr lang="hu-HU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altLang="hu-H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DIRTY</a:t>
                      </a:r>
                      <a:endParaRPr lang="hu-HU" sz="2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altLang="hu-HU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piszkos, szennyezett;</a:t>
                      </a:r>
                      <a:endParaRPr lang="hu-HU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altLang="hu-H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DANGEROUS</a:t>
                      </a:r>
                      <a:endParaRPr lang="hu-HU" sz="2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veszélyes;</a:t>
                      </a:r>
                      <a:endParaRPr lang="hu-HU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hu-HU" altLang="hu-HU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altLang="hu-H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kevésbé költséges.</a:t>
                      </a:r>
                      <a:endParaRPr lang="hu-HU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3838"/>
            <a:ext cx="2543175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813838"/>
            <a:ext cx="2763059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13838"/>
            <a:ext cx="238125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MIRE HASZNÁLJUK?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2880320" cy="648072"/>
          </a:xfrm>
        </p:spPr>
        <p:txBody>
          <a:bodyPr rtlCol="0">
            <a:normAutofit/>
          </a:bodyPr>
          <a:lstStyle/>
          <a:p>
            <a:pPr marL="182562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800" b="1" dirty="0" smtClean="0">
                <a:solidFill>
                  <a:schemeClr val="accent2">
                    <a:lumMod val="50000"/>
                  </a:schemeClr>
                </a:solidFill>
              </a:rPr>
              <a:t>K4M modell: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1362676"/>
              </p:ext>
            </p:extLst>
          </p:nvPr>
        </p:nvGraphicFramePr>
        <p:xfrm>
          <a:off x="2915816" y="1628800"/>
          <a:ext cx="59766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2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57649" y="1340768"/>
            <a:ext cx="7704856" cy="648072"/>
          </a:xfrm>
        </p:spPr>
        <p:txBody>
          <a:bodyPr rtlCol="0">
            <a:normAutofit fontScale="77500" lnSpcReduction="20000"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800" b="1" dirty="0" smtClean="0">
                <a:solidFill>
                  <a:schemeClr val="accent2">
                    <a:lumMod val="50000"/>
                  </a:schemeClr>
                </a:solidFill>
              </a:rPr>
              <a:t>A KEZDETEK: HAJTÓMŰ </a:t>
            </a:r>
            <a:r>
              <a:rPr lang="hu-HU" altLang="hu-HU" sz="2800" b="1" dirty="0">
                <a:solidFill>
                  <a:schemeClr val="accent2">
                    <a:lumMod val="50000"/>
                  </a:schemeClr>
                </a:solidFill>
              </a:rPr>
              <a:t>NÉLKÜLI FEJLESZTÉSEK</a:t>
            </a:r>
            <a:endParaRPr lang="hu-HU" altLang="hu-HU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Kép 5" descr="http://www.ctie.monash.edu.au/hargrave/images/balloonbombs1880_5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2097734"/>
            <a:ext cx="3816424" cy="291544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7734"/>
            <a:ext cx="2448272" cy="293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55776" y="5051875"/>
            <a:ext cx="3770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Korabeli </a:t>
            </a:r>
            <a:r>
              <a:rPr lang="hu-HU" sz="1600" dirty="0" smtClean="0"/>
              <a:t>rajzok </a:t>
            </a:r>
            <a:r>
              <a:rPr lang="hu-HU" sz="1600" dirty="0"/>
              <a:t>Velence bombázásáról</a:t>
            </a:r>
          </a:p>
        </p:txBody>
      </p:sp>
    </p:spTree>
    <p:extLst>
      <p:ext uri="{BB962C8B-B14F-4D97-AF65-F5344CB8AC3E}">
        <p14:creationId xmlns:p14="http://schemas.microsoft.com/office/powerpoint/2010/main" val="1690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A LÉGI TORPEDÓK KORA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03635" y="4260214"/>
            <a:ext cx="3460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/>
              <a:t>Hewitt-Sperry</a:t>
            </a:r>
            <a:r>
              <a:rPr lang="hu-HU" sz="1600" dirty="0"/>
              <a:t> automata repülőgép</a:t>
            </a:r>
          </a:p>
        </p:txBody>
      </p:sp>
      <p:pic>
        <p:nvPicPr>
          <p:cNvPr id="7" name="Kép 6" descr="https://sites.google.com/site/lirepublicairporths/CAM_RepHistorical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8" y="1840086"/>
            <a:ext cx="3599815" cy="239395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Kép 7" descr="http://upload.wikimedia.org/wikipedia/commons/6/6e/Larynx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84331"/>
            <a:ext cx="4303210" cy="240342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Téglalap 8"/>
          <p:cNvSpPr/>
          <p:nvPr/>
        </p:nvSpPr>
        <p:spPr>
          <a:xfrm>
            <a:off x="4983772" y="5538718"/>
            <a:ext cx="376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/>
              <a:t>Larynx</a:t>
            </a:r>
            <a:r>
              <a:rPr lang="hu-HU" sz="1600" dirty="0"/>
              <a:t> indítása katapulttal </a:t>
            </a:r>
            <a:r>
              <a:rPr lang="hu-HU" sz="1600" dirty="0" smtClean="0"/>
              <a:t>rombolóról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551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AZ UAV-k  TÖRTÉNETE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6343" y="1340768"/>
            <a:ext cx="7704856" cy="648072"/>
          </a:xfrm>
        </p:spPr>
        <p:txBody>
          <a:bodyPr rtlCol="0">
            <a:normAutofit/>
          </a:bodyPr>
          <a:lstStyle/>
          <a:p>
            <a:pPr marL="182562" indent="0">
              <a:buClr>
                <a:schemeClr val="accent2">
                  <a:lumMod val="50000"/>
                </a:schemeClr>
              </a:buClr>
              <a:buSzPct val="50000"/>
              <a:buNone/>
              <a:defRPr/>
            </a:pPr>
            <a:r>
              <a:rPr lang="hu-HU" altLang="hu-HU" sz="2400" b="1" dirty="0">
                <a:solidFill>
                  <a:schemeClr val="accent2">
                    <a:lumMod val="50000"/>
                  </a:schemeClr>
                </a:solidFill>
              </a:rPr>
              <a:t>PILÓTA NÉLKÜLI CÉLREPÜLŐGÉPEK</a:t>
            </a:r>
            <a:endParaRPr lang="hu-HU" alt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64547" y="4602614"/>
            <a:ext cx="3438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Reginald </a:t>
            </a:r>
            <a:r>
              <a:rPr lang="hu-HU" sz="1600" dirty="0" err="1"/>
              <a:t>Denny</a:t>
            </a:r>
            <a:r>
              <a:rPr lang="hu-HU" sz="1600" dirty="0"/>
              <a:t> </a:t>
            </a:r>
            <a:r>
              <a:rPr lang="hu-HU" sz="1600" dirty="0" smtClean="0"/>
              <a:t>és hobby repülője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5272463" y="5310191"/>
            <a:ext cx="3058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/>
              <a:t>Egy OQ–3 </a:t>
            </a:r>
            <a:r>
              <a:rPr lang="hu-HU" sz="1600" dirty="0"/>
              <a:t>típusú </a:t>
            </a:r>
            <a:r>
              <a:rPr lang="hu-HU" sz="1600" dirty="0" smtClean="0"/>
              <a:t>drón indítása</a:t>
            </a:r>
            <a:endParaRPr lang="hu-HU" sz="1600" dirty="0"/>
          </a:p>
        </p:txBody>
      </p:sp>
      <p:pic>
        <p:nvPicPr>
          <p:cNvPr id="3074" name="Picture 2" descr="http://41.media.tumblr.com/3253e36d65f1cd4b4c074152ed7d7261/tumblr_mwq516fLEx1t0qz4qo2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9218"/>
            <a:ext cx="3312368" cy="2623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 descr="http://www.ctie.monash.edu.au/hargrave/images/radioplane_ramp_5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29" y="2557645"/>
            <a:ext cx="4109720" cy="27432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58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dovika Szabadegyetem_Kerezsi Klá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7_Ludovika Szabadegyetem_Palik Matyas</Template>
  <TotalTime>628</TotalTime>
  <Words>706</Words>
  <Application>Microsoft Office PowerPoint</Application>
  <PresentationFormat>Diavetítés a képernyőre (4:3 oldalarány)</PresentationFormat>
  <Paragraphs>144</Paragraphs>
  <Slides>31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9" baseType="lpstr">
      <vt:lpstr>Arial</vt:lpstr>
      <vt:lpstr>Calibri</vt:lpstr>
      <vt:lpstr>Optima HU Bd</vt:lpstr>
      <vt:lpstr>Optima HU Rg</vt:lpstr>
      <vt:lpstr>Tahoma</vt:lpstr>
      <vt:lpstr>Wingdings</vt:lpstr>
      <vt:lpstr>Ludovika Szabadegyetem_Kerezsi Klára</vt:lpstr>
      <vt:lpstr>Visio</vt:lpstr>
      <vt:lpstr>A PILÓTA NÉLKÜLI REPÜLÉS FEJLŐDÉSE</vt:lpstr>
      <vt:lpstr>AZ ELŐADÁS FELÉPÍTÉSE</vt:lpstr>
      <vt:lpstr>A FOGALMAK TISZTÁZÁSA</vt:lpstr>
      <vt:lpstr>A FOGALMAK TISZTÁZÁSA</vt:lpstr>
      <vt:lpstr>MIÉRT HASZNÁLJUK?</vt:lpstr>
      <vt:lpstr>MIRE HASZNÁLJUK?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UAV-k  TÖRTÉNETE</vt:lpstr>
      <vt:lpstr>AZ UAV FELHASZNÁLÁSÁRÓL</vt:lpstr>
      <vt:lpstr>AZ UAV KATONAI CÉLÚ FELHASZNÁLÁSA</vt:lpstr>
      <vt:lpstr>AZ UAV POLGÁRI CÉLÚ FELHASZNÁLÁSA</vt:lpstr>
      <vt:lpstr>REPÜLÉSBIZTONSÁGI MEGFONTOLÁSOK</vt:lpstr>
      <vt:lpstr>REPÜLÉSBIZTONSÁGI MEGFONTOLÁSOK</vt:lpstr>
      <vt:lpstr>NÉHÁNY JÓTANÁCS</vt:lpstr>
      <vt:lpstr>NÉHÁNY JÓTANÁCS</vt:lpstr>
      <vt:lpstr>Köszönöm a figyelmüket!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PILÓTA NÉLKÜLI REPÜLÉS FEJLŐDÉSE</dc:title>
  <dc:creator>Dr. Palik Mátyás</dc:creator>
  <cp:lastModifiedBy>Dr. Palik Mátyás</cp:lastModifiedBy>
  <cp:revision>54</cp:revision>
  <dcterms:created xsi:type="dcterms:W3CDTF">2015-10-18T20:23:40Z</dcterms:created>
  <dcterms:modified xsi:type="dcterms:W3CDTF">2015-10-21T03:16:50Z</dcterms:modified>
</cp:coreProperties>
</file>